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7" r:id="rId34"/>
    <p:sldId id="289"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5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1CC4C-4867-430F-8D2B-6ADF4FEA52C7}" type="datetimeFigureOut">
              <a:rPr lang="zh-TW" altLang="en-US" smtClean="0"/>
              <a:t>2022/3/30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DDBF9-FB37-4BD8-BDC5-B236B77DB5B5}" type="slidenum">
              <a:rPr lang="zh-TW" altLang="en-US" smtClean="0"/>
              <a:t>‹#›</a:t>
            </a:fld>
            <a:endParaRPr lang="zh-TW" altLang="en-US"/>
          </a:p>
        </p:txBody>
      </p:sp>
    </p:spTree>
    <p:extLst>
      <p:ext uri="{BB962C8B-B14F-4D97-AF65-F5344CB8AC3E}">
        <p14:creationId xmlns:p14="http://schemas.microsoft.com/office/powerpoint/2010/main" val="333685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9DDBF9-FB37-4BD8-BDC5-B236B77DB5B5}" type="slidenum">
              <a:rPr lang="zh-TW" altLang="en-US" smtClean="0"/>
              <a:t>19</a:t>
            </a:fld>
            <a:endParaRPr lang="zh-TW" altLang="en-US"/>
          </a:p>
        </p:txBody>
      </p:sp>
    </p:spTree>
    <p:extLst>
      <p:ext uri="{BB962C8B-B14F-4D97-AF65-F5344CB8AC3E}">
        <p14:creationId xmlns:p14="http://schemas.microsoft.com/office/powerpoint/2010/main" val="239492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3/30/2022</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938780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3/30/2022</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8409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3/30/2022</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17984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3/30/2022</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72394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3/30/2022</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549772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3/30/2022</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9727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3/30/2022</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69919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3/30/2022</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68891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3/30/2022</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5936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3/30/2022</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4854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3/30/2022</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74305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3/30/2022</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923672391"/>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25" r:id="rId5"/>
    <p:sldLayoutId id="2147483726" r:id="rId6"/>
    <p:sldLayoutId id="2147483731"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apple.com/design/human-interface-guidelines/ios/visual-design/adaptivity-and-layout/"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AC749E-AF4E-304F-047E-E32A41869F90}"/>
              </a:ext>
            </a:extLst>
          </p:cNvPr>
          <p:cNvPicPr>
            <a:picLocks noChangeAspect="1"/>
          </p:cNvPicPr>
          <p:nvPr/>
        </p:nvPicPr>
        <p:blipFill rotWithShape="1">
          <a:blip r:embed="rId2">
            <a:alphaModFix amt="80000"/>
          </a:blip>
          <a:srcRect t="39935" b="10065"/>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11" name="Group 1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2" name="Freeform: Shape 1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標題 1">
            <a:extLst>
              <a:ext uri="{FF2B5EF4-FFF2-40B4-BE49-F238E27FC236}">
                <a16:creationId xmlns:a16="http://schemas.microsoft.com/office/drawing/2014/main" id="{1611387B-8EC4-48FA-AF8E-93F22C429D8C}"/>
              </a:ext>
            </a:extLst>
          </p:cNvPr>
          <p:cNvSpPr>
            <a:spLocks noGrp="1"/>
          </p:cNvSpPr>
          <p:nvPr>
            <p:ph type="ctrTitle"/>
          </p:nvPr>
        </p:nvSpPr>
        <p:spPr>
          <a:xfrm>
            <a:off x="762000" y="933451"/>
            <a:ext cx="5334000" cy="2576512"/>
          </a:xfrm>
        </p:spPr>
        <p:txBody>
          <a:bodyPr>
            <a:normAutofit/>
          </a:bodyPr>
          <a:lstStyle/>
          <a:p>
            <a:pPr algn="l"/>
            <a:r>
              <a:rPr lang="en-US" altLang="zh-TW" sz="6200">
                <a:solidFill>
                  <a:srgbClr val="FFFFFF"/>
                </a:solidFill>
              </a:rPr>
              <a:t>Auto Layout and Responsive UIs</a:t>
            </a:r>
            <a:endParaRPr lang="zh-TW" altLang="en-US" sz="6200">
              <a:solidFill>
                <a:srgbClr val="FFFFFF"/>
              </a:solidFill>
            </a:endParaRPr>
          </a:p>
        </p:txBody>
      </p:sp>
      <p:sp>
        <p:nvSpPr>
          <p:cNvPr id="3" name="副標題 2">
            <a:extLst>
              <a:ext uri="{FF2B5EF4-FFF2-40B4-BE49-F238E27FC236}">
                <a16:creationId xmlns:a16="http://schemas.microsoft.com/office/drawing/2014/main" id="{C8C14EC0-FC39-416A-81A7-39F625C4234A}"/>
              </a:ext>
            </a:extLst>
          </p:cNvPr>
          <p:cNvSpPr>
            <a:spLocks noGrp="1"/>
          </p:cNvSpPr>
          <p:nvPr>
            <p:ph type="subTitle" idx="1"/>
          </p:nvPr>
        </p:nvSpPr>
        <p:spPr>
          <a:xfrm>
            <a:off x="762000" y="3809999"/>
            <a:ext cx="8382000" cy="1338471"/>
          </a:xfrm>
        </p:spPr>
        <p:txBody>
          <a:bodyPr>
            <a:normAutofit/>
          </a:bodyPr>
          <a:lstStyle/>
          <a:p>
            <a:pPr algn="l"/>
            <a:r>
              <a:rPr lang="en-US" altLang="zh-TW" dirty="0">
                <a:solidFill>
                  <a:srgbClr val="FFFFFF"/>
                </a:solidFill>
              </a:rPr>
              <a:t>2022/3/20</a:t>
            </a:r>
            <a:endParaRPr lang="zh-TW" altLang="en-US" dirty="0">
              <a:solidFill>
                <a:srgbClr val="FFFFFF"/>
              </a:solidFill>
            </a:endParaRPr>
          </a:p>
        </p:txBody>
      </p:sp>
    </p:spTree>
    <p:extLst>
      <p:ext uri="{BB962C8B-B14F-4D97-AF65-F5344CB8AC3E}">
        <p14:creationId xmlns:p14="http://schemas.microsoft.com/office/powerpoint/2010/main" val="3333056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03925-2327-4C8F-9351-C7B3C5819C09}"/>
              </a:ext>
            </a:extLst>
          </p:cNvPr>
          <p:cNvSpPr>
            <a:spLocks noGrp="1"/>
          </p:cNvSpPr>
          <p:nvPr>
            <p:ph type="title"/>
          </p:nvPr>
        </p:nvSpPr>
        <p:spPr>
          <a:xfrm>
            <a:off x="762000" y="1009650"/>
            <a:ext cx="4400549" cy="1857375"/>
          </a:xfrm>
        </p:spPr>
        <p:txBody>
          <a:bodyPr anchor="b">
            <a:normAutofit/>
          </a:bodyPr>
          <a:lstStyle/>
          <a:p>
            <a:r>
              <a:rPr lang="en-US" altLang="zh-TW" dirty="0"/>
              <a:t>Layout Rules</a:t>
            </a:r>
            <a:endParaRPr lang="zh-TW" altLang="en-US" dirty="0"/>
          </a:p>
        </p:txBody>
      </p:sp>
      <p:pic>
        <p:nvPicPr>
          <p:cNvPr id="2050" name="Picture 2" descr="Diagram of an iPhone in portrait orientation that displays a blue rectangle, representing the safe area, and two vertical pink strips at the left and right edges of the rectangle that represent margins.">
            <a:extLst>
              <a:ext uri="{FF2B5EF4-FFF2-40B4-BE49-F238E27FC236}">
                <a16:creationId xmlns:a16="http://schemas.microsoft.com/office/drawing/2014/main" id="{244836C9-C0C8-4F2A-9AA0-72B272426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397" y="293166"/>
            <a:ext cx="6271667" cy="62716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496D1697-7A71-4630-AB9E-8EC35AE8FED1}"/>
              </a:ext>
            </a:extLst>
          </p:cNvPr>
          <p:cNvSpPr/>
          <p:nvPr/>
        </p:nvSpPr>
        <p:spPr>
          <a:xfrm>
            <a:off x="7108485" y="1009650"/>
            <a:ext cx="1465832" cy="621233"/>
          </a:xfrm>
          <a:prstGeom prst="roundRect">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Button1</a:t>
            </a:r>
            <a:endParaRPr lang="zh-TW" altLang="en-US" dirty="0"/>
          </a:p>
        </p:txBody>
      </p:sp>
      <p:sp>
        <p:nvSpPr>
          <p:cNvPr id="7" name="矩形: 圓角 6">
            <a:extLst>
              <a:ext uri="{FF2B5EF4-FFF2-40B4-BE49-F238E27FC236}">
                <a16:creationId xmlns:a16="http://schemas.microsoft.com/office/drawing/2014/main" id="{07BD0EF0-2406-48A1-A48B-F1CCEA241694}"/>
              </a:ext>
            </a:extLst>
          </p:cNvPr>
          <p:cNvSpPr/>
          <p:nvPr/>
        </p:nvSpPr>
        <p:spPr>
          <a:xfrm>
            <a:off x="7464473" y="3166008"/>
            <a:ext cx="1465832" cy="621233"/>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Button2</a:t>
            </a:r>
            <a:endParaRPr lang="zh-TW" altLang="en-US" dirty="0"/>
          </a:p>
        </p:txBody>
      </p:sp>
      <p:sp>
        <p:nvSpPr>
          <p:cNvPr id="8" name="矩形: 圓角 7">
            <a:extLst>
              <a:ext uri="{FF2B5EF4-FFF2-40B4-BE49-F238E27FC236}">
                <a16:creationId xmlns:a16="http://schemas.microsoft.com/office/drawing/2014/main" id="{DA9655E4-8B0E-4599-BC11-150CD3D3C88B}"/>
              </a:ext>
            </a:extLst>
          </p:cNvPr>
          <p:cNvSpPr/>
          <p:nvPr/>
        </p:nvSpPr>
        <p:spPr>
          <a:xfrm>
            <a:off x="1496442" y="5636618"/>
            <a:ext cx="1465832" cy="621233"/>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Button3</a:t>
            </a:r>
            <a:endParaRPr lang="zh-TW" altLang="en-US" dirty="0"/>
          </a:p>
        </p:txBody>
      </p:sp>
    </p:spTree>
    <p:extLst>
      <p:ext uri="{BB962C8B-B14F-4D97-AF65-F5344CB8AC3E}">
        <p14:creationId xmlns:p14="http://schemas.microsoft.com/office/powerpoint/2010/main" val="1887970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03925-2327-4C8F-9351-C7B3C5819C09}"/>
              </a:ext>
            </a:extLst>
          </p:cNvPr>
          <p:cNvSpPr>
            <a:spLocks noGrp="1"/>
          </p:cNvSpPr>
          <p:nvPr>
            <p:ph type="title"/>
          </p:nvPr>
        </p:nvSpPr>
        <p:spPr>
          <a:xfrm>
            <a:off x="762000" y="1009650"/>
            <a:ext cx="4400549" cy="1857375"/>
          </a:xfrm>
        </p:spPr>
        <p:txBody>
          <a:bodyPr anchor="b">
            <a:normAutofit/>
          </a:bodyPr>
          <a:lstStyle/>
          <a:p>
            <a:r>
              <a:rPr lang="en-US" altLang="zh-TW" dirty="0"/>
              <a:t>Layout Rules</a:t>
            </a:r>
            <a:endParaRPr lang="zh-TW" altLang="en-US" dirty="0"/>
          </a:p>
        </p:txBody>
      </p:sp>
      <p:pic>
        <p:nvPicPr>
          <p:cNvPr id="2050" name="Picture 2" descr="Diagram of an iPhone in portrait orientation that displays a blue rectangle, representing the safe area, and two vertical pink strips at the left and right edges of the rectangle that represent margins.">
            <a:extLst>
              <a:ext uri="{FF2B5EF4-FFF2-40B4-BE49-F238E27FC236}">
                <a16:creationId xmlns:a16="http://schemas.microsoft.com/office/drawing/2014/main" id="{244836C9-C0C8-4F2A-9AA0-72B272426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397" y="293166"/>
            <a:ext cx="6271667" cy="62716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496D1697-7A71-4630-AB9E-8EC35AE8FED1}"/>
              </a:ext>
            </a:extLst>
          </p:cNvPr>
          <p:cNvSpPr/>
          <p:nvPr/>
        </p:nvSpPr>
        <p:spPr>
          <a:xfrm>
            <a:off x="7108485" y="1009650"/>
            <a:ext cx="1465832" cy="621233"/>
          </a:xfrm>
          <a:prstGeom prst="roundRect">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Button1</a:t>
            </a:r>
            <a:endParaRPr lang="zh-TW" altLang="en-US" dirty="0"/>
          </a:p>
        </p:txBody>
      </p:sp>
      <p:sp>
        <p:nvSpPr>
          <p:cNvPr id="7" name="矩形: 圓角 6">
            <a:extLst>
              <a:ext uri="{FF2B5EF4-FFF2-40B4-BE49-F238E27FC236}">
                <a16:creationId xmlns:a16="http://schemas.microsoft.com/office/drawing/2014/main" id="{07BD0EF0-2406-48A1-A48B-F1CCEA241694}"/>
              </a:ext>
            </a:extLst>
          </p:cNvPr>
          <p:cNvSpPr/>
          <p:nvPr/>
        </p:nvSpPr>
        <p:spPr>
          <a:xfrm>
            <a:off x="7464473" y="3166008"/>
            <a:ext cx="1465832" cy="621233"/>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Button2</a:t>
            </a:r>
            <a:endParaRPr lang="zh-TW" altLang="en-US" dirty="0"/>
          </a:p>
        </p:txBody>
      </p:sp>
      <p:sp>
        <p:nvSpPr>
          <p:cNvPr id="8" name="矩形: 圓角 7">
            <a:extLst>
              <a:ext uri="{FF2B5EF4-FFF2-40B4-BE49-F238E27FC236}">
                <a16:creationId xmlns:a16="http://schemas.microsoft.com/office/drawing/2014/main" id="{DA9655E4-8B0E-4599-BC11-150CD3D3C88B}"/>
              </a:ext>
            </a:extLst>
          </p:cNvPr>
          <p:cNvSpPr/>
          <p:nvPr/>
        </p:nvSpPr>
        <p:spPr>
          <a:xfrm>
            <a:off x="7464473" y="5322366"/>
            <a:ext cx="1465832" cy="621233"/>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Button3</a:t>
            </a:r>
            <a:endParaRPr lang="zh-TW" altLang="en-US" dirty="0"/>
          </a:p>
        </p:txBody>
      </p:sp>
    </p:spTree>
    <p:extLst>
      <p:ext uri="{BB962C8B-B14F-4D97-AF65-F5344CB8AC3E}">
        <p14:creationId xmlns:p14="http://schemas.microsoft.com/office/powerpoint/2010/main" val="9677729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BA49D42-D20B-40CD-A76E-EA7D661586E0}"/>
              </a:ext>
            </a:extLst>
          </p:cNvPr>
          <p:cNvSpPr>
            <a:spLocks noGrp="1"/>
          </p:cNvSpPr>
          <p:nvPr>
            <p:ph type="title"/>
          </p:nvPr>
        </p:nvSpPr>
        <p:spPr>
          <a:xfrm>
            <a:off x="5334001" y="1163594"/>
            <a:ext cx="6095999" cy="1624055"/>
          </a:xfrm>
        </p:spPr>
        <p:txBody>
          <a:bodyPr anchor="b">
            <a:normAutofit/>
          </a:bodyPr>
          <a:lstStyle/>
          <a:p>
            <a:r>
              <a:rPr lang="en-US" altLang="zh-TW" dirty="0"/>
              <a:t>In his lesson we will learn about…</a:t>
            </a:r>
            <a:endParaRPr lang="zh-TW" altLang="en-US" dirty="0"/>
          </a:p>
        </p:txBody>
      </p:sp>
      <p:pic>
        <p:nvPicPr>
          <p:cNvPr id="5" name="Picture 4">
            <a:extLst>
              <a:ext uri="{FF2B5EF4-FFF2-40B4-BE49-F238E27FC236}">
                <a16:creationId xmlns:a16="http://schemas.microsoft.com/office/drawing/2014/main" id="{D936E9CF-6987-1F00-7D0B-5DF3EA2060E0}"/>
              </a:ext>
            </a:extLst>
          </p:cNvPr>
          <p:cNvPicPr>
            <a:picLocks noChangeAspect="1"/>
          </p:cNvPicPr>
          <p:nvPr/>
        </p:nvPicPr>
        <p:blipFill rotWithShape="1">
          <a:blip r:embed="rId2"/>
          <a:srcRect l="33056" r="29444"/>
          <a:stretch/>
        </p:blipFill>
        <p:spPr>
          <a:xfrm>
            <a:off x="20" y="10"/>
            <a:ext cx="4571982" cy="6857992"/>
          </a:xfrm>
          <a:custGeom>
            <a:avLst/>
            <a:gdLst/>
            <a:ahLst/>
            <a:cxnLst/>
            <a:rect l="l" t="t" r="r" b="b"/>
            <a:pathLst>
              <a:path w="4572002" h="6858002">
                <a:moveTo>
                  <a:pt x="4295315" y="6438981"/>
                </a:moveTo>
                <a:lnTo>
                  <a:pt x="4275384" y="6463840"/>
                </a:lnTo>
                <a:lnTo>
                  <a:pt x="4275382" y="6463849"/>
                </a:lnTo>
                <a:lnTo>
                  <a:pt x="4261587" y="6513012"/>
                </a:lnTo>
                <a:lnTo>
                  <a:pt x="4242781" y="6546194"/>
                </a:lnTo>
                <a:lnTo>
                  <a:pt x="4242781" y="6546195"/>
                </a:lnTo>
                <a:lnTo>
                  <a:pt x="4259119" y="6521804"/>
                </a:lnTo>
                <a:lnTo>
                  <a:pt x="4261587"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1"/>
                  <a:pt x="4093355" y="3574408"/>
                </a:cubicBezTo>
                <a:lnTo>
                  <a:pt x="4093356"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6"/>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5"/>
                </a:cubicBezTo>
                <a:lnTo>
                  <a:pt x="4158155" y="4933805"/>
                </a:lnTo>
                <a:lnTo>
                  <a:pt x="4158155" y="4933806"/>
                </a:lnTo>
                <a:cubicBezTo>
                  <a:pt x="4160163" y="4953853"/>
                  <a:pt x="4171415" y="4969748"/>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9"/>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1"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314" y="6364769"/>
                </a:lnTo>
                <a:lnTo>
                  <a:pt x="4380007" y="6387910"/>
                </a:lnTo>
                <a:lnTo>
                  <a:pt x="4377352" y="6393385"/>
                </a:lnTo>
                <a:lnTo>
                  <a:pt x="4370589" y="6407332"/>
                </a:lnTo>
                <a:lnTo>
                  <a:pt x="4370589" y="6407333"/>
                </a:lnTo>
                <a:lnTo>
                  <a:pt x="4377352" y="6393385"/>
                </a:lnTo>
                <a:lnTo>
                  <a:pt x="4380008" y="6387910"/>
                </a:lnTo>
                <a:lnTo>
                  <a:pt x="4381314" y="6364769"/>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9"/>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5"/>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6"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2"/>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5"/>
                  <a:pt x="4125838" y="2518264"/>
                </a:cubicBezTo>
                <a:cubicBezTo>
                  <a:pt x="4123171" y="2527790"/>
                  <a:pt x="4122027" y="2536458"/>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7"/>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2" y="2463019"/>
                </a:cubicBezTo>
                <a:lnTo>
                  <a:pt x="4134481" y="2463018"/>
                </a:lnTo>
                <a:lnTo>
                  <a:pt x="4134482" y="2463018"/>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8"/>
                </a:lnTo>
                <a:lnTo>
                  <a:pt x="3785402" y="228944"/>
                </a:lnTo>
                <a:lnTo>
                  <a:pt x="3785402" y="228949"/>
                </a:lnTo>
                <a:lnTo>
                  <a:pt x="3785402" y="228948"/>
                </a:lnTo>
                <a:lnTo>
                  <a:pt x="3785402" y="228944"/>
                </a:lnTo>
                <a:lnTo>
                  <a:pt x="3780943" y="177271"/>
                </a:lnTo>
                <a:lnTo>
                  <a:pt x="3777129" y="153388"/>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2"/>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5"/>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effectLst>
            <a:outerShdw blurRad="381000" dist="152400" algn="l" rotWithShape="0">
              <a:prstClr val="black">
                <a:alpha val="10000"/>
              </a:prstClr>
            </a:outerShdw>
          </a:effectLst>
        </p:spPr>
      </p:pic>
      <p:sp>
        <p:nvSpPr>
          <p:cNvPr id="11" name="Freeform: Shape 10">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內容版面配置區 2">
            <a:extLst>
              <a:ext uri="{FF2B5EF4-FFF2-40B4-BE49-F238E27FC236}">
                <a16:creationId xmlns:a16="http://schemas.microsoft.com/office/drawing/2014/main" id="{C6B24B1B-173F-48CE-8EC9-04FCCA7BAB8C}"/>
              </a:ext>
            </a:extLst>
          </p:cNvPr>
          <p:cNvSpPr>
            <a:spLocks noGrp="1"/>
          </p:cNvSpPr>
          <p:nvPr>
            <p:ph idx="1"/>
          </p:nvPr>
        </p:nvSpPr>
        <p:spPr>
          <a:xfrm>
            <a:off x="5334001" y="3047999"/>
            <a:ext cx="6095999" cy="3048001"/>
          </a:xfrm>
        </p:spPr>
        <p:txBody>
          <a:bodyPr>
            <a:normAutofit/>
          </a:bodyPr>
          <a:lstStyle/>
          <a:p>
            <a:r>
              <a:rPr lang="en-US" altLang="zh-TW" dirty="0"/>
              <a:t>Size Classes and Orientation</a:t>
            </a:r>
          </a:p>
          <a:p>
            <a:r>
              <a:rPr lang="en-US" altLang="zh-TW" dirty="0"/>
              <a:t>Understand Constraints</a:t>
            </a:r>
          </a:p>
          <a:p>
            <a:r>
              <a:rPr lang="en-US" altLang="zh-TW" dirty="0"/>
              <a:t>Alignment and Pinning</a:t>
            </a:r>
          </a:p>
          <a:p>
            <a:r>
              <a:rPr lang="en-US" altLang="zh-TW" dirty="0"/>
              <a:t>Use Containers for Finer Grained Control</a:t>
            </a:r>
          </a:p>
          <a:p>
            <a:r>
              <a:rPr lang="en-US" altLang="zh-TW" dirty="0" err="1"/>
              <a:t>StackViews</a:t>
            </a:r>
            <a:r>
              <a:rPr lang="en-US" altLang="zh-TW" dirty="0"/>
              <a:t> </a:t>
            </a:r>
            <a:endParaRPr lang="zh-TW" altLang="en-US" dirty="0"/>
          </a:p>
        </p:txBody>
      </p:sp>
    </p:spTree>
    <p:extLst>
      <p:ext uri="{BB962C8B-B14F-4D97-AF65-F5344CB8AC3E}">
        <p14:creationId xmlns:p14="http://schemas.microsoft.com/office/powerpoint/2010/main" val="3238559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 holding flower">
            <a:extLst>
              <a:ext uri="{FF2B5EF4-FFF2-40B4-BE49-F238E27FC236}">
                <a16:creationId xmlns:a16="http://schemas.microsoft.com/office/drawing/2014/main" id="{01808656-5832-1BF3-3FB2-E734C0951C5E}"/>
              </a:ext>
            </a:extLst>
          </p:cNvPr>
          <p:cNvPicPr>
            <a:picLocks noChangeAspect="1"/>
          </p:cNvPicPr>
          <p:nvPr/>
        </p:nvPicPr>
        <p:blipFill rotWithShape="1">
          <a:blip r:embed="rId2"/>
          <a:srcRect t="15726" r="1" b="1"/>
          <a:stretch/>
        </p:blipFill>
        <p:spPr>
          <a:xfrm>
            <a:off x="20" y="10"/>
            <a:ext cx="12191435" cy="6857989"/>
          </a:xfrm>
          <a:prstGeom prst="rect">
            <a:avLst/>
          </a:prstGeom>
        </p:spPr>
      </p:pic>
      <p:sp>
        <p:nvSpPr>
          <p:cNvPr id="18" name="Rectangle 17">
            <a:extLst>
              <a:ext uri="{FF2B5EF4-FFF2-40B4-BE49-F238E27FC236}">
                <a16:creationId xmlns:a16="http://schemas.microsoft.com/office/drawing/2014/main" id="{117E1A5F-4E44-495B-9C48-A5314F5BA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19199"/>
            <a:ext cx="12192001" cy="4733924"/>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7E5FA7F-8F16-49D6-8FDA-7722EB304FE1}"/>
              </a:ext>
            </a:extLst>
          </p:cNvPr>
          <p:cNvSpPr>
            <a:spLocks noGrp="1"/>
          </p:cNvSpPr>
          <p:nvPr>
            <p:ph type="title"/>
          </p:nvPr>
        </p:nvSpPr>
        <p:spPr>
          <a:xfrm>
            <a:off x="761999" y="1523999"/>
            <a:ext cx="10825053" cy="1985963"/>
          </a:xfrm>
        </p:spPr>
        <p:txBody>
          <a:bodyPr vert="horz" lIns="91440" tIns="45720" rIns="91440" bIns="45720" rtlCol="0" anchor="b" anchorCtr="0">
            <a:normAutofit/>
          </a:bodyPr>
          <a:lstStyle/>
          <a:p>
            <a:pPr algn="ctr"/>
            <a:r>
              <a:rPr lang="en-US" altLang="zh-TW" sz="6800" dirty="0">
                <a:solidFill>
                  <a:srgbClr val="FFFFFF"/>
                </a:solidFill>
              </a:rPr>
              <a:t>Let’s Begin with Our First App…</a:t>
            </a:r>
          </a:p>
        </p:txBody>
      </p:sp>
    </p:spTree>
    <p:extLst>
      <p:ext uri="{BB962C8B-B14F-4D97-AF65-F5344CB8AC3E}">
        <p14:creationId xmlns:p14="http://schemas.microsoft.com/office/powerpoint/2010/main" val="2485884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13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F601EF0-C6BE-4579-B993-F79B14304F4D}"/>
              </a:ext>
            </a:extLst>
          </p:cNvPr>
          <p:cNvSpPr>
            <a:spLocks noGrp="1"/>
          </p:cNvSpPr>
          <p:nvPr>
            <p:ph type="title"/>
          </p:nvPr>
        </p:nvSpPr>
        <p:spPr>
          <a:xfrm>
            <a:off x="762000" y="1009650"/>
            <a:ext cx="4400549" cy="1857375"/>
          </a:xfrm>
        </p:spPr>
        <p:txBody>
          <a:bodyPr anchor="b">
            <a:normAutofit/>
          </a:bodyPr>
          <a:lstStyle/>
          <a:p>
            <a:r>
              <a:rPr lang="en-US" altLang="zh-TW" dirty="0"/>
              <a:t>Recreate The Layout Issue</a:t>
            </a:r>
            <a:endParaRPr lang="zh-TW" altLang="en-US" dirty="0"/>
          </a:p>
        </p:txBody>
      </p:sp>
      <p:pic>
        <p:nvPicPr>
          <p:cNvPr id="3074" name="Picture 2">
            <a:extLst>
              <a:ext uri="{FF2B5EF4-FFF2-40B4-BE49-F238E27FC236}">
                <a16:creationId xmlns:a16="http://schemas.microsoft.com/office/drawing/2014/main" id="{7AD33B21-34E2-46D5-ADE6-849273157F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870" b="2"/>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38" name="Freeform: Shape 137">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內容版面配置區 2">
            <a:extLst>
              <a:ext uri="{FF2B5EF4-FFF2-40B4-BE49-F238E27FC236}">
                <a16:creationId xmlns:a16="http://schemas.microsoft.com/office/drawing/2014/main" id="{5710C736-460D-4B0A-B468-81579B0AD174}"/>
              </a:ext>
            </a:extLst>
          </p:cNvPr>
          <p:cNvSpPr>
            <a:spLocks noGrp="1"/>
          </p:cNvSpPr>
          <p:nvPr>
            <p:ph idx="1"/>
          </p:nvPr>
        </p:nvSpPr>
        <p:spPr>
          <a:xfrm>
            <a:off x="762000" y="3109956"/>
            <a:ext cx="4508015" cy="3167019"/>
          </a:xfrm>
        </p:spPr>
        <p:txBody>
          <a:bodyPr anchor="t">
            <a:normAutofit/>
          </a:bodyPr>
          <a:lstStyle/>
          <a:p>
            <a:pPr algn="just"/>
            <a:r>
              <a:rPr lang="en-US" altLang="zh-TW" dirty="0"/>
              <a:t>If we orientate the phone into landscape, then you can see that that Button has completely disappeared, and there's no way for the user to interact with our app anymore.</a:t>
            </a:r>
            <a:endParaRPr lang="zh-TW" altLang="en-US" dirty="0"/>
          </a:p>
        </p:txBody>
      </p:sp>
    </p:spTree>
    <p:extLst>
      <p:ext uri="{BB962C8B-B14F-4D97-AF65-F5344CB8AC3E}">
        <p14:creationId xmlns:p14="http://schemas.microsoft.com/office/powerpoint/2010/main" val="270726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619D7C-746D-4FB0-91ED-953FC9922523}"/>
              </a:ext>
            </a:extLst>
          </p:cNvPr>
          <p:cNvSpPr>
            <a:spLocks noGrp="1"/>
          </p:cNvSpPr>
          <p:nvPr>
            <p:ph type="title"/>
          </p:nvPr>
        </p:nvSpPr>
        <p:spPr/>
        <p:txBody>
          <a:bodyPr/>
          <a:lstStyle/>
          <a:p>
            <a:r>
              <a:rPr lang="en-US" altLang="zh-TW" dirty="0"/>
              <a:t>Check The Size Classes and Orientation</a:t>
            </a:r>
            <a:endParaRPr lang="zh-TW" altLang="en-US" dirty="0"/>
          </a:p>
        </p:txBody>
      </p:sp>
      <p:pic>
        <p:nvPicPr>
          <p:cNvPr id="5" name="圖片 4">
            <a:extLst>
              <a:ext uri="{FF2B5EF4-FFF2-40B4-BE49-F238E27FC236}">
                <a16:creationId xmlns:a16="http://schemas.microsoft.com/office/drawing/2014/main" id="{B947F5A3-B804-4F32-88F0-5957AEB59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606711"/>
            <a:ext cx="9449286" cy="1727289"/>
          </a:xfrm>
          <a:prstGeom prst="rect">
            <a:avLst/>
          </a:prstGeom>
        </p:spPr>
      </p:pic>
    </p:spTree>
    <p:extLst>
      <p:ext uri="{BB962C8B-B14F-4D97-AF65-F5344CB8AC3E}">
        <p14:creationId xmlns:p14="http://schemas.microsoft.com/office/powerpoint/2010/main" val="132015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448CC1C4-C7C3-414D-8F5B-CC2912339C19}"/>
              </a:ext>
            </a:extLst>
          </p:cNvPr>
          <p:cNvSpPr>
            <a:spLocks noGrp="1"/>
          </p:cNvSpPr>
          <p:nvPr>
            <p:ph type="title"/>
          </p:nvPr>
        </p:nvSpPr>
        <p:spPr>
          <a:xfrm>
            <a:off x="5334002" y="762000"/>
            <a:ext cx="6095998" cy="2025649"/>
          </a:xfrm>
        </p:spPr>
        <p:txBody>
          <a:bodyPr anchor="b">
            <a:normAutofit/>
          </a:bodyPr>
          <a:lstStyle/>
          <a:p>
            <a:r>
              <a:rPr lang="en-US" altLang="zh-TW" dirty="0"/>
              <a:t>How to Solve The Issue? </a:t>
            </a:r>
            <a:endParaRPr lang="zh-TW" altLang="en-US" dirty="0"/>
          </a:p>
        </p:txBody>
      </p:sp>
      <p:pic>
        <p:nvPicPr>
          <p:cNvPr id="5" name="圖片 4">
            <a:extLst>
              <a:ext uri="{FF2B5EF4-FFF2-40B4-BE49-F238E27FC236}">
                <a16:creationId xmlns:a16="http://schemas.microsoft.com/office/drawing/2014/main" id="{25A90B1B-7E7D-4E9C-9586-C0CD2AF03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55764"/>
            <a:ext cx="3895345" cy="4946470"/>
          </a:xfrm>
          <a:prstGeom prst="rect">
            <a:avLst/>
          </a:prstGeom>
        </p:spPr>
      </p:pic>
      <p:sp>
        <p:nvSpPr>
          <p:cNvPr id="3" name="內容版面配置區 2">
            <a:extLst>
              <a:ext uri="{FF2B5EF4-FFF2-40B4-BE49-F238E27FC236}">
                <a16:creationId xmlns:a16="http://schemas.microsoft.com/office/drawing/2014/main" id="{BC2DE4FB-3D76-4D2A-A1D7-5871A62F9935}"/>
              </a:ext>
            </a:extLst>
          </p:cNvPr>
          <p:cNvSpPr>
            <a:spLocks noGrp="1"/>
          </p:cNvSpPr>
          <p:nvPr>
            <p:ph idx="1"/>
          </p:nvPr>
        </p:nvSpPr>
        <p:spPr>
          <a:xfrm>
            <a:off x="5334003" y="3047999"/>
            <a:ext cx="6616018" cy="3048001"/>
          </a:xfrm>
        </p:spPr>
        <p:txBody>
          <a:bodyPr>
            <a:normAutofit/>
          </a:bodyPr>
          <a:lstStyle/>
          <a:p>
            <a:pPr algn="just"/>
            <a:r>
              <a:rPr lang="en-US" altLang="zh-TW" dirty="0"/>
              <a:t>First, we see the image view as background in our app…</a:t>
            </a:r>
          </a:p>
          <a:p>
            <a:pPr algn="just"/>
            <a:r>
              <a:rPr lang="en-US" altLang="zh-TW" dirty="0"/>
              <a:t>You may want to modified the ratio of the image view, but it is not the way…</a:t>
            </a:r>
          </a:p>
          <a:p>
            <a:pPr algn="just"/>
            <a:r>
              <a:rPr lang="en-US" altLang="zh-TW" dirty="0"/>
              <a:t>We need to add some rules or Constraints onto this image view. </a:t>
            </a:r>
            <a:endParaRPr lang="zh-TW" altLang="en-US" dirty="0"/>
          </a:p>
        </p:txBody>
      </p:sp>
    </p:spTree>
    <p:extLst>
      <p:ext uri="{BB962C8B-B14F-4D97-AF65-F5344CB8AC3E}">
        <p14:creationId xmlns:p14="http://schemas.microsoft.com/office/powerpoint/2010/main" val="2609688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16DE4BE-0D1B-4060-9AB2-33D8B162AF60}"/>
              </a:ext>
            </a:extLst>
          </p:cNvPr>
          <p:cNvSpPr>
            <a:spLocks noGrp="1"/>
          </p:cNvSpPr>
          <p:nvPr>
            <p:ph type="title"/>
          </p:nvPr>
        </p:nvSpPr>
        <p:spPr>
          <a:xfrm>
            <a:off x="762000" y="762000"/>
            <a:ext cx="3810001" cy="2025649"/>
          </a:xfrm>
        </p:spPr>
        <p:txBody>
          <a:bodyPr anchor="b">
            <a:normAutofit/>
          </a:bodyPr>
          <a:lstStyle/>
          <a:p>
            <a:r>
              <a:rPr lang="en-US" altLang="zh-TW" dirty="0"/>
              <a:t>Constraints</a:t>
            </a:r>
            <a:endParaRPr lang="zh-TW" altLang="en-US" dirty="0"/>
          </a:p>
        </p:txBody>
      </p:sp>
      <p:pic>
        <p:nvPicPr>
          <p:cNvPr id="7" name="圖片 6">
            <a:extLst>
              <a:ext uri="{FF2B5EF4-FFF2-40B4-BE49-F238E27FC236}">
                <a16:creationId xmlns:a16="http://schemas.microsoft.com/office/drawing/2014/main" id="{3499E43E-D849-4C09-894E-D0A91BB94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225" y="762000"/>
            <a:ext cx="5629550" cy="5333999"/>
          </a:xfrm>
          <a:prstGeom prst="rect">
            <a:avLst/>
          </a:prstGeom>
        </p:spPr>
      </p:pic>
      <p:sp>
        <p:nvSpPr>
          <p:cNvPr id="3" name="內容版面配置區 2">
            <a:extLst>
              <a:ext uri="{FF2B5EF4-FFF2-40B4-BE49-F238E27FC236}">
                <a16:creationId xmlns:a16="http://schemas.microsoft.com/office/drawing/2014/main" id="{90DA6B86-EA02-416D-B71D-7BE3FDD2ED6B}"/>
              </a:ext>
            </a:extLst>
          </p:cNvPr>
          <p:cNvSpPr>
            <a:spLocks noGrp="1"/>
          </p:cNvSpPr>
          <p:nvPr>
            <p:ph idx="1"/>
          </p:nvPr>
        </p:nvSpPr>
        <p:spPr>
          <a:xfrm>
            <a:off x="762001" y="3047999"/>
            <a:ext cx="4305590" cy="3048001"/>
          </a:xfrm>
        </p:spPr>
        <p:txBody>
          <a:bodyPr>
            <a:normAutofit/>
          </a:bodyPr>
          <a:lstStyle/>
          <a:p>
            <a:pPr algn="just"/>
            <a:r>
              <a:rPr lang="en-US" altLang="zh-TW" sz="2200" dirty="0"/>
              <a:t>We need  to add some constraints to our “</a:t>
            </a:r>
            <a:r>
              <a:rPr lang="en-US" altLang="zh-TW" sz="2200" dirty="0" err="1"/>
              <a:t>GreenBackground</a:t>
            </a:r>
            <a:r>
              <a:rPr lang="en-US" altLang="zh-TW" sz="2200" dirty="0"/>
              <a:t>”, so that even when it's in landscape or on a different device, it still is touching all four sides of the phone and it's stretching to fit the entire screen</a:t>
            </a:r>
            <a:endParaRPr lang="zh-TW" altLang="en-US" sz="2200" dirty="0"/>
          </a:p>
        </p:txBody>
      </p:sp>
      <p:sp>
        <p:nvSpPr>
          <p:cNvPr id="8" name="矩形 7">
            <a:extLst>
              <a:ext uri="{FF2B5EF4-FFF2-40B4-BE49-F238E27FC236}">
                <a16:creationId xmlns:a16="http://schemas.microsoft.com/office/drawing/2014/main" id="{767B724F-1AFE-4C37-BF43-171AB748FCDB}"/>
              </a:ext>
            </a:extLst>
          </p:cNvPr>
          <p:cNvSpPr/>
          <p:nvPr/>
        </p:nvSpPr>
        <p:spPr>
          <a:xfrm>
            <a:off x="5639963" y="1347169"/>
            <a:ext cx="1877661" cy="2024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00913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04F7BFE-78A0-4FC0-A4D0-65F276AD8082}"/>
              </a:ext>
            </a:extLst>
          </p:cNvPr>
          <p:cNvSpPr>
            <a:spLocks noGrp="1"/>
          </p:cNvSpPr>
          <p:nvPr>
            <p:ph type="title"/>
          </p:nvPr>
        </p:nvSpPr>
        <p:spPr>
          <a:xfrm>
            <a:off x="7619523" y="885825"/>
            <a:ext cx="3810001" cy="1901824"/>
          </a:xfrm>
        </p:spPr>
        <p:txBody>
          <a:bodyPr anchor="b">
            <a:normAutofit/>
          </a:bodyPr>
          <a:lstStyle/>
          <a:p>
            <a:r>
              <a:rPr lang="en-US" altLang="zh-TW" dirty="0"/>
              <a:t>Add New Constraints</a:t>
            </a:r>
            <a:endParaRPr lang="zh-TW" altLang="en-US" dirty="0"/>
          </a:p>
        </p:txBody>
      </p:sp>
      <p:pic>
        <p:nvPicPr>
          <p:cNvPr id="5" name="圖片 4">
            <a:extLst>
              <a:ext uri="{FF2B5EF4-FFF2-40B4-BE49-F238E27FC236}">
                <a16:creationId xmlns:a16="http://schemas.microsoft.com/office/drawing/2014/main" id="{727A5677-30C8-4FD9-9A49-754BA9249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07149"/>
            <a:ext cx="6095047" cy="3443701"/>
          </a:xfrm>
          <a:prstGeom prst="rect">
            <a:avLst/>
          </a:prstGeom>
        </p:spPr>
      </p:pic>
      <p:sp>
        <p:nvSpPr>
          <p:cNvPr id="3" name="內容版面配置區 2">
            <a:extLst>
              <a:ext uri="{FF2B5EF4-FFF2-40B4-BE49-F238E27FC236}">
                <a16:creationId xmlns:a16="http://schemas.microsoft.com/office/drawing/2014/main" id="{EB5261FC-213F-49EE-9852-7A2D43779F72}"/>
              </a:ext>
            </a:extLst>
          </p:cNvPr>
          <p:cNvSpPr>
            <a:spLocks noGrp="1"/>
          </p:cNvSpPr>
          <p:nvPr>
            <p:ph idx="1"/>
          </p:nvPr>
        </p:nvSpPr>
        <p:spPr>
          <a:xfrm>
            <a:off x="7619524" y="3047999"/>
            <a:ext cx="3810000" cy="3048001"/>
          </a:xfrm>
        </p:spPr>
        <p:txBody>
          <a:bodyPr>
            <a:normAutofit/>
          </a:bodyPr>
          <a:lstStyle/>
          <a:p>
            <a:pPr algn="dist"/>
            <a:r>
              <a:rPr lang="en-US" altLang="zh-TW" sz="2200" dirty="0"/>
              <a:t>The little square button allows us to add a Constraint.</a:t>
            </a:r>
          </a:p>
          <a:p>
            <a:pPr algn="dist"/>
            <a:r>
              <a:rPr lang="en-US" altLang="zh-TW" sz="2200" dirty="0"/>
              <a:t>The Constraint can specify a zero-pixel distance from the top of the phone, zero from the left, zero from the right, and zero from the bottom.</a:t>
            </a:r>
            <a:endParaRPr lang="zh-TW" altLang="en-US" sz="2200" dirty="0"/>
          </a:p>
        </p:txBody>
      </p:sp>
      <p:sp>
        <p:nvSpPr>
          <p:cNvPr id="6" name="矩形 5">
            <a:extLst>
              <a:ext uri="{FF2B5EF4-FFF2-40B4-BE49-F238E27FC236}">
                <a16:creationId xmlns:a16="http://schemas.microsoft.com/office/drawing/2014/main" id="{B5ED0F3F-6DC8-4FD7-93AC-D6E9BEAC638E}"/>
              </a:ext>
            </a:extLst>
          </p:cNvPr>
          <p:cNvSpPr/>
          <p:nvPr/>
        </p:nvSpPr>
        <p:spPr>
          <a:xfrm>
            <a:off x="5416598" y="4837246"/>
            <a:ext cx="286187" cy="2443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id="{29969ECD-B032-4916-BB17-3950EB6B0B3C}"/>
              </a:ext>
            </a:extLst>
          </p:cNvPr>
          <p:cNvSpPr/>
          <p:nvPr/>
        </p:nvSpPr>
        <p:spPr>
          <a:xfrm rot="16200000">
            <a:off x="5085041" y="5451498"/>
            <a:ext cx="949300" cy="55143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F62EE89-73B5-4DF2-A1DD-8CF987D50B74}"/>
              </a:ext>
            </a:extLst>
          </p:cNvPr>
          <p:cNvSpPr/>
          <p:nvPr/>
        </p:nvSpPr>
        <p:spPr>
          <a:xfrm>
            <a:off x="2936216" y="5985527"/>
            <a:ext cx="5246950" cy="923330"/>
          </a:xfrm>
          <a:prstGeom prst="rect">
            <a:avLst/>
          </a:prstGeom>
          <a:noFill/>
        </p:spPr>
        <p:txBody>
          <a:bodyPr wrap="none" lIns="91440" tIns="45720" rIns="91440" bIns="45720">
            <a:spAutoFit/>
          </a:bodyPr>
          <a:lstStyle/>
          <a:p>
            <a:pPr algn="ctr"/>
            <a:r>
              <a:rPr lang="en-US" altLang="zh-TW"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1.Add Constraints</a:t>
            </a:r>
            <a:endParaRPr lang="zh-TW"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1" name="矩形 10">
            <a:extLst>
              <a:ext uri="{FF2B5EF4-FFF2-40B4-BE49-F238E27FC236}">
                <a16:creationId xmlns:a16="http://schemas.microsoft.com/office/drawing/2014/main" id="{79B591E2-C5C9-4B9A-BB3B-82AF0DCF5BC2}"/>
              </a:ext>
            </a:extLst>
          </p:cNvPr>
          <p:cNvSpPr/>
          <p:nvPr/>
        </p:nvSpPr>
        <p:spPr>
          <a:xfrm>
            <a:off x="4439377" y="2020754"/>
            <a:ext cx="2226669" cy="110934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向右 11">
            <a:extLst>
              <a:ext uri="{FF2B5EF4-FFF2-40B4-BE49-F238E27FC236}">
                <a16:creationId xmlns:a16="http://schemas.microsoft.com/office/drawing/2014/main" id="{D9765BDE-4F65-4CC4-9CAD-9C196826B6F6}"/>
              </a:ext>
            </a:extLst>
          </p:cNvPr>
          <p:cNvSpPr/>
          <p:nvPr/>
        </p:nvSpPr>
        <p:spPr>
          <a:xfrm rot="5400000">
            <a:off x="5085039" y="1212108"/>
            <a:ext cx="949300" cy="55143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C7A3F6A0-D5CE-4452-A416-443A2A495CC2}"/>
              </a:ext>
            </a:extLst>
          </p:cNvPr>
          <p:cNvSpPr/>
          <p:nvPr/>
        </p:nvSpPr>
        <p:spPr>
          <a:xfrm>
            <a:off x="1624421" y="44922"/>
            <a:ext cx="7870553" cy="923330"/>
          </a:xfrm>
          <a:prstGeom prst="rect">
            <a:avLst/>
          </a:prstGeom>
          <a:noFill/>
        </p:spPr>
        <p:txBody>
          <a:bodyPr wrap="none" lIns="91440" tIns="45720" rIns="91440" bIns="45720">
            <a:spAutoFit/>
          </a:bodyPr>
          <a:lstStyle/>
          <a:p>
            <a:pPr algn="ctr"/>
            <a:r>
              <a:rPr lang="en-US" altLang="zh-TW"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2.Set All The Distance to 0 </a:t>
            </a:r>
            <a:endParaRPr lang="zh-TW"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4" name="圖片 13">
            <a:extLst>
              <a:ext uri="{FF2B5EF4-FFF2-40B4-BE49-F238E27FC236}">
                <a16:creationId xmlns:a16="http://schemas.microsoft.com/office/drawing/2014/main" id="{C6D99C00-8154-447C-A2C4-06692378F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4116" y="0"/>
            <a:ext cx="1817884" cy="2425935"/>
          </a:xfrm>
          <a:prstGeom prst="rect">
            <a:avLst/>
          </a:prstGeom>
        </p:spPr>
      </p:pic>
      <p:sp>
        <p:nvSpPr>
          <p:cNvPr id="15" name="箭號: 向右 14">
            <a:extLst>
              <a:ext uri="{FF2B5EF4-FFF2-40B4-BE49-F238E27FC236}">
                <a16:creationId xmlns:a16="http://schemas.microsoft.com/office/drawing/2014/main" id="{A42AC0D3-9449-4688-8925-1FF2962BECA9}"/>
              </a:ext>
            </a:extLst>
          </p:cNvPr>
          <p:cNvSpPr/>
          <p:nvPr/>
        </p:nvSpPr>
        <p:spPr>
          <a:xfrm>
            <a:off x="9365330" y="283535"/>
            <a:ext cx="949300" cy="55143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0217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9814FFFB-9B0C-4925-9408-6BE0EF3EAC7F}"/>
              </a:ext>
            </a:extLst>
          </p:cNvPr>
          <p:cNvSpPr>
            <a:spLocks noGrp="1"/>
          </p:cNvSpPr>
          <p:nvPr>
            <p:ph type="title"/>
          </p:nvPr>
        </p:nvSpPr>
        <p:spPr>
          <a:xfrm>
            <a:off x="762000" y="762000"/>
            <a:ext cx="4117127" cy="2025649"/>
          </a:xfrm>
        </p:spPr>
        <p:txBody>
          <a:bodyPr anchor="b">
            <a:normAutofit/>
          </a:bodyPr>
          <a:lstStyle/>
          <a:p>
            <a:r>
              <a:rPr lang="en-US" altLang="zh-TW" dirty="0"/>
              <a:t>The Background Looks Better…</a:t>
            </a:r>
            <a:endParaRPr lang="zh-TW" altLang="en-US" dirty="0"/>
          </a:p>
        </p:txBody>
      </p:sp>
      <p:pic>
        <p:nvPicPr>
          <p:cNvPr id="5" name="圖片 4" descr="一張含有 文字, 監視器, 螢幕 的圖片&#10;&#10;自動產生的描述">
            <a:extLst>
              <a:ext uri="{FF2B5EF4-FFF2-40B4-BE49-F238E27FC236}">
                <a16:creationId xmlns:a16="http://schemas.microsoft.com/office/drawing/2014/main" id="{B49A336D-F475-41A2-AD12-33FE4DBB6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851659"/>
            <a:ext cx="6096000" cy="3154680"/>
          </a:xfrm>
          <a:prstGeom prst="rect">
            <a:avLst/>
          </a:prstGeom>
        </p:spPr>
      </p:pic>
      <p:sp>
        <p:nvSpPr>
          <p:cNvPr id="3" name="內容版面配置區 2">
            <a:extLst>
              <a:ext uri="{FF2B5EF4-FFF2-40B4-BE49-F238E27FC236}">
                <a16:creationId xmlns:a16="http://schemas.microsoft.com/office/drawing/2014/main" id="{F6B73127-B80A-40C1-A830-40CA1B2F4685}"/>
              </a:ext>
            </a:extLst>
          </p:cNvPr>
          <p:cNvSpPr>
            <a:spLocks noGrp="1"/>
          </p:cNvSpPr>
          <p:nvPr>
            <p:ph idx="1"/>
          </p:nvPr>
        </p:nvSpPr>
        <p:spPr>
          <a:xfrm>
            <a:off x="762001" y="3047999"/>
            <a:ext cx="4326530" cy="3048001"/>
          </a:xfrm>
        </p:spPr>
        <p:txBody>
          <a:bodyPr>
            <a:normAutofit/>
          </a:bodyPr>
          <a:lstStyle/>
          <a:p>
            <a:pPr algn="just"/>
            <a:r>
              <a:rPr lang="en-US" altLang="zh-TW" dirty="0"/>
              <a:t>But there's a couple of problems here. </a:t>
            </a:r>
          </a:p>
          <a:p>
            <a:pPr algn="just"/>
            <a:r>
              <a:rPr lang="en-US" altLang="zh-TW" dirty="0"/>
              <a:t>Firstly, why the background is not going all the way to the left and right? What's going on there?</a:t>
            </a:r>
            <a:endParaRPr lang="zh-TW" altLang="en-US" dirty="0"/>
          </a:p>
        </p:txBody>
      </p:sp>
      <p:sp>
        <p:nvSpPr>
          <p:cNvPr id="7" name="矩形 6">
            <a:extLst>
              <a:ext uri="{FF2B5EF4-FFF2-40B4-BE49-F238E27FC236}">
                <a16:creationId xmlns:a16="http://schemas.microsoft.com/office/drawing/2014/main" id="{744A536F-26F3-40D7-AA54-28F85B7D476A}"/>
              </a:ext>
            </a:extLst>
          </p:cNvPr>
          <p:cNvSpPr/>
          <p:nvPr/>
        </p:nvSpPr>
        <p:spPr>
          <a:xfrm>
            <a:off x="10791316" y="2163847"/>
            <a:ext cx="446730" cy="270829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502A081A-A0DC-4057-9100-D145AE78013A}"/>
              </a:ext>
            </a:extLst>
          </p:cNvPr>
          <p:cNvSpPr/>
          <p:nvPr/>
        </p:nvSpPr>
        <p:spPr>
          <a:xfrm>
            <a:off x="5543404" y="2163846"/>
            <a:ext cx="446730" cy="270829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0270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93CCBF7-7158-4CC6-8F4F-38E7FC43F68F}"/>
              </a:ext>
            </a:extLst>
          </p:cNvPr>
          <p:cNvSpPr>
            <a:spLocks noGrp="1"/>
          </p:cNvSpPr>
          <p:nvPr>
            <p:ph type="title"/>
          </p:nvPr>
        </p:nvSpPr>
        <p:spPr>
          <a:xfrm>
            <a:off x="4202544" y="1122675"/>
            <a:ext cx="4193702" cy="4612649"/>
          </a:xfrm>
        </p:spPr>
        <p:txBody>
          <a:bodyPr vert="horz" lIns="91440" tIns="45720" rIns="91440" bIns="45720" rtlCol="0" anchor="b" anchorCtr="0">
            <a:normAutofit/>
          </a:bodyPr>
          <a:lstStyle/>
          <a:p>
            <a:pPr algn="ctr"/>
            <a:r>
              <a:rPr lang="en-US" altLang="zh-TW" dirty="0"/>
              <a:t>We have done the first “touchable” app in previous lessons, </a:t>
            </a:r>
            <a:br>
              <a:rPr lang="en-US" altLang="zh-TW" dirty="0"/>
            </a:br>
            <a:r>
              <a:rPr lang="en-US" altLang="zh-TW" dirty="0"/>
              <a:t>and you can get your creativity!</a:t>
            </a:r>
          </a:p>
        </p:txBody>
      </p:sp>
      <p:pic>
        <p:nvPicPr>
          <p:cNvPr id="7" name="圖片 6" descr="一張含有 文字 的圖片&#10;&#10;自動產生的描述">
            <a:extLst>
              <a:ext uri="{FF2B5EF4-FFF2-40B4-BE49-F238E27FC236}">
                <a16:creationId xmlns:a16="http://schemas.microsoft.com/office/drawing/2014/main" id="{C58CD7D3-EC98-4E18-B4F2-35AF2FF1B929}"/>
              </a:ext>
            </a:extLst>
          </p:cNvPr>
          <p:cNvPicPr>
            <a:picLocks noChangeAspect="1"/>
          </p:cNvPicPr>
          <p:nvPr/>
        </p:nvPicPr>
        <p:blipFill rotWithShape="1">
          <a:blip r:embed="rId2">
            <a:extLst>
              <a:ext uri="{28A0092B-C50C-407E-A947-70E740481C1C}">
                <a14:useLocalDpi xmlns:a14="http://schemas.microsoft.com/office/drawing/2010/main" val="0"/>
              </a:ext>
            </a:extLst>
          </a:blip>
          <a:srcRect t="23973" r="-1" b="5174"/>
          <a:stretch/>
        </p:blipFill>
        <p:spPr>
          <a:xfrm>
            <a:off x="20" y="10"/>
            <a:ext cx="4404098" cy="6857990"/>
          </a:xfrm>
          <a:custGeom>
            <a:avLst/>
            <a:gdLst/>
            <a:ahLst/>
            <a:cxnLst/>
            <a:rect l="l" t="t" r="r" b="b"/>
            <a:pathLst>
              <a:path w="4404118" h="6858000">
                <a:moveTo>
                  <a:pt x="2339583" y="0"/>
                </a:moveTo>
                <a:lnTo>
                  <a:pt x="2355830" y="61476"/>
                </a:lnTo>
                <a:cubicBezTo>
                  <a:pt x="2361586" y="83045"/>
                  <a:pt x="2368094" y="103971"/>
                  <a:pt x="2377524" y="122586"/>
                </a:cubicBezTo>
                <a:cubicBezTo>
                  <a:pt x="2392415" y="151907"/>
                  <a:pt x="2419460" y="173413"/>
                  <a:pt x="2444420" y="192440"/>
                </a:cubicBezTo>
                <a:cubicBezTo>
                  <a:pt x="2495529" y="231487"/>
                  <a:pt x="2527080" y="290106"/>
                  <a:pt x="2559207" y="349349"/>
                </a:cubicBezTo>
                <a:cubicBezTo>
                  <a:pt x="2571632" y="372606"/>
                  <a:pt x="2588563" y="392138"/>
                  <a:pt x="2602225" y="414481"/>
                </a:cubicBezTo>
                <a:cubicBezTo>
                  <a:pt x="2608496" y="424893"/>
                  <a:pt x="2614942" y="437236"/>
                  <a:pt x="2616684" y="450003"/>
                </a:cubicBezTo>
                <a:cubicBezTo>
                  <a:pt x="2622547" y="490034"/>
                  <a:pt x="2641148" y="514975"/>
                  <a:pt x="2669003" y="533869"/>
                </a:cubicBezTo>
                <a:cubicBezTo>
                  <a:pt x="2681901" y="542764"/>
                  <a:pt x="2691903" y="559689"/>
                  <a:pt x="2700535" y="575333"/>
                </a:cubicBezTo>
                <a:cubicBezTo>
                  <a:pt x="2729512" y="628690"/>
                  <a:pt x="2754821" y="684525"/>
                  <a:pt x="2807479" y="710990"/>
                </a:cubicBezTo>
                <a:cubicBezTo>
                  <a:pt x="2820500" y="717450"/>
                  <a:pt x="2830720" y="740669"/>
                  <a:pt x="2835001" y="758969"/>
                </a:cubicBezTo>
                <a:cubicBezTo>
                  <a:pt x="2842218" y="789390"/>
                  <a:pt x="2843647" y="820083"/>
                  <a:pt x="2870022" y="838495"/>
                </a:cubicBezTo>
                <a:cubicBezTo>
                  <a:pt x="2878885" y="844641"/>
                  <a:pt x="2881584" y="867894"/>
                  <a:pt x="2882402" y="884069"/>
                </a:cubicBezTo>
                <a:cubicBezTo>
                  <a:pt x="2885078" y="932638"/>
                  <a:pt x="2898165" y="960616"/>
                  <a:pt x="2936995" y="969072"/>
                </a:cubicBezTo>
                <a:cubicBezTo>
                  <a:pt x="3007357" y="984417"/>
                  <a:pt x="3043775" y="1046171"/>
                  <a:pt x="3076951" y="1112096"/>
                </a:cubicBezTo>
                <a:cubicBezTo>
                  <a:pt x="3100643" y="1158994"/>
                  <a:pt x="3117151" y="1211409"/>
                  <a:pt x="3141387" y="1257566"/>
                </a:cubicBezTo>
                <a:cubicBezTo>
                  <a:pt x="3153277" y="1279930"/>
                  <a:pt x="3173543" y="1297754"/>
                  <a:pt x="3193071" y="1311394"/>
                </a:cubicBezTo>
                <a:cubicBezTo>
                  <a:pt x="3224094" y="1332909"/>
                  <a:pt x="3241804" y="1362627"/>
                  <a:pt x="3250073" y="1405992"/>
                </a:cubicBezTo>
                <a:cubicBezTo>
                  <a:pt x="3257673" y="1446266"/>
                  <a:pt x="3273857" y="1483664"/>
                  <a:pt x="3283740" y="1523444"/>
                </a:cubicBezTo>
                <a:cubicBezTo>
                  <a:pt x="3293127" y="1560430"/>
                  <a:pt x="3298747" y="1599065"/>
                  <a:pt x="3306504" y="1636638"/>
                </a:cubicBezTo>
                <a:cubicBezTo>
                  <a:pt x="3311477" y="1661025"/>
                  <a:pt x="3314234" y="1687006"/>
                  <a:pt x="3323416" y="1708173"/>
                </a:cubicBezTo>
                <a:cubicBezTo>
                  <a:pt x="3340602" y="1747889"/>
                  <a:pt x="3341593" y="1786419"/>
                  <a:pt x="3330834" y="1831463"/>
                </a:cubicBezTo>
                <a:cubicBezTo>
                  <a:pt x="3323215" y="1863606"/>
                  <a:pt x="3323028" y="1899517"/>
                  <a:pt x="3325458" y="1932531"/>
                </a:cubicBezTo>
                <a:cubicBezTo>
                  <a:pt x="3328288" y="1972134"/>
                  <a:pt x="3328527" y="2009738"/>
                  <a:pt x="3320394" y="2050249"/>
                </a:cubicBezTo>
                <a:cubicBezTo>
                  <a:pt x="3309254" y="2105857"/>
                  <a:pt x="3314506" y="2159685"/>
                  <a:pt x="3338141" y="2210114"/>
                </a:cubicBezTo>
                <a:cubicBezTo>
                  <a:pt x="3363243" y="2264284"/>
                  <a:pt x="3384387" y="2321440"/>
                  <a:pt x="3404628" y="2378738"/>
                </a:cubicBezTo>
                <a:cubicBezTo>
                  <a:pt x="3410511" y="2395084"/>
                  <a:pt x="3411689" y="2418120"/>
                  <a:pt x="3407259" y="2435467"/>
                </a:cubicBezTo>
                <a:cubicBezTo>
                  <a:pt x="3392793" y="2491151"/>
                  <a:pt x="3380194" y="2549275"/>
                  <a:pt x="3356495" y="2599849"/>
                </a:cubicBezTo>
                <a:cubicBezTo>
                  <a:pt x="3320179" y="2677233"/>
                  <a:pt x="3293483" y="2755427"/>
                  <a:pt x="3294074" y="2842361"/>
                </a:cubicBezTo>
                <a:cubicBezTo>
                  <a:pt x="3294172" y="2865245"/>
                  <a:pt x="3302178" y="2890058"/>
                  <a:pt x="3312858" y="2908439"/>
                </a:cubicBezTo>
                <a:cubicBezTo>
                  <a:pt x="3331888" y="2941339"/>
                  <a:pt x="3348643" y="2973100"/>
                  <a:pt x="3351202" y="3016205"/>
                </a:cubicBezTo>
                <a:cubicBezTo>
                  <a:pt x="3353458" y="3055184"/>
                  <a:pt x="3399269" y="3091033"/>
                  <a:pt x="3438099" y="3085336"/>
                </a:cubicBezTo>
                <a:cubicBezTo>
                  <a:pt x="3481887" y="3078970"/>
                  <a:pt x="3514312" y="3095239"/>
                  <a:pt x="3539878" y="3136681"/>
                </a:cubicBezTo>
                <a:cubicBezTo>
                  <a:pt x="3550096" y="3153637"/>
                  <a:pt x="3567509" y="3163435"/>
                  <a:pt x="3579433" y="3179271"/>
                </a:cubicBezTo>
                <a:cubicBezTo>
                  <a:pt x="3589310" y="3192368"/>
                  <a:pt x="3599714" y="3207990"/>
                  <a:pt x="3603096" y="3224801"/>
                </a:cubicBezTo>
                <a:cubicBezTo>
                  <a:pt x="3609269" y="3254802"/>
                  <a:pt x="3620336" y="3275144"/>
                  <a:pt x="3643662" y="3288499"/>
                </a:cubicBezTo>
                <a:cubicBezTo>
                  <a:pt x="3677663" y="3307714"/>
                  <a:pt x="3709940" y="3331312"/>
                  <a:pt x="3743281" y="3352066"/>
                </a:cubicBezTo>
                <a:cubicBezTo>
                  <a:pt x="3762563" y="3364307"/>
                  <a:pt x="3771612" y="3383279"/>
                  <a:pt x="3773604" y="3409971"/>
                </a:cubicBezTo>
                <a:cubicBezTo>
                  <a:pt x="3774973" y="3425409"/>
                  <a:pt x="3774833" y="3445264"/>
                  <a:pt x="3782303" y="3455027"/>
                </a:cubicBezTo>
                <a:cubicBezTo>
                  <a:pt x="3823032" y="3508129"/>
                  <a:pt x="3817073" y="3575628"/>
                  <a:pt x="3816834" y="3641755"/>
                </a:cubicBezTo>
                <a:cubicBezTo>
                  <a:pt x="3816868" y="3649380"/>
                  <a:pt x="3816465" y="3656950"/>
                  <a:pt x="3815414" y="3664423"/>
                </a:cubicBezTo>
                <a:cubicBezTo>
                  <a:pt x="3801919" y="3755638"/>
                  <a:pt x="3815819" y="3842268"/>
                  <a:pt x="3831022" y="3929077"/>
                </a:cubicBezTo>
                <a:cubicBezTo>
                  <a:pt x="3835097" y="3951977"/>
                  <a:pt x="3833989" y="3977140"/>
                  <a:pt x="3833427" y="4001566"/>
                </a:cubicBezTo>
                <a:cubicBezTo>
                  <a:pt x="3832188" y="4065371"/>
                  <a:pt x="3821392" y="4131101"/>
                  <a:pt x="3844622" y="4190727"/>
                </a:cubicBezTo>
                <a:cubicBezTo>
                  <a:pt x="3862782" y="4237659"/>
                  <a:pt x="3887520" y="4278712"/>
                  <a:pt x="3928268" y="4300238"/>
                </a:cubicBezTo>
                <a:cubicBezTo>
                  <a:pt x="3955639" y="4314708"/>
                  <a:pt x="3971141" y="4338123"/>
                  <a:pt x="3977747" y="4374448"/>
                </a:cubicBezTo>
                <a:cubicBezTo>
                  <a:pt x="3983513" y="4405752"/>
                  <a:pt x="3995802" y="4434707"/>
                  <a:pt x="4003670" y="4465215"/>
                </a:cubicBezTo>
                <a:cubicBezTo>
                  <a:pt x="4007817" y="4481320"/>
                  <a:pt x="4013181" y="4499770"/>
                  <a:pt x="4010889" y="4516055"/>
                </a:cubicBezTo>
                <a:cubicBezTo>
                  <a:pt x="4004766" y="4559572"/>
                  <a:pt x="3997230" y="4603706"/>
                  <a:pt x="3985367" y="4645602"/>
                </a:cubicBezTo>
                <a:cubicBezTo>
                  <a:pt x="3979327" y="4666529"/>
                  <a:pt x="3964001" y="4685883"/>
                  <a:pt x="3949671" y="4701292"/>
                </a:cubicBezTo>
                <a:cubicBezTo>
                  <a:pt x="3934619" y="4717144"/>
                  <a:pt x="3926217" y="4732840"/>
                  <a:pt x="3934280" y="4754123"/>
                </a:cubicBezTo>
                <a:cubicBezTo>
                  <a:pt x="3954470" y="4807057"/>
                  <a:pt x="3975168" y="4859522"/>
                  <a:pt x="3997064" y="4911338"/>
                </a:cubicBezTo>
                <a:cubicBezTo>
                  <a:pt x="4000886" y="4920316"/>
                  <a:pt x="4011419" y="4925608"/>
                  <a:pt x="4019528" y="4930834"/>
                </a:cubicBezTo>
                <a:cubicBezTo>
                  <a:pt x="4057441" y="4955228"/>
                  <a:pt x="4096344" y="4977308"/>
                  <a:pt x="4133308" y="5003744"/>
                </a:cubicBezTo>
                <a:cubicBezTo>
                  <a:pt x="4145954" y="5012874"/>
                  <a:pt x="4153881" y="5031960"/>
                  <a:pt x="4163240" y="5047160"/>
                </a:cubicBezTo>
                <a:cubicBezTo>
                  <a:pt x="4166325" y="5051950"/>
                  <a:pt x="4165736" y="5060853"/>
                  <a:pt x="4169223" y="5064337"/>
                </a:cubicBezTo>
                <a:cubicBezTo>
                  <a:pt x="4201572" y="5095297"/>
                  <a:pt x="4199843" y="5142157"/>
                  <a:pt x="4206880" y="5186434"/>
                </a:cubicBezTo>
                <a:cubicBezTo>
                  <a:pt x="4212828" y="5224301"/>
                  <a:pt x="4215657" y="5263904"/>
                  <a:pt x="4222813" y="5299486"/>
                </a:cubicBezTo>
                <a:cubicBezTo>
                  <a:pt x="4234060" y="5354705"/>
                  <a:pt x="4242835" y="5405490"/>
                  <a:pt x="4235257" y="5464049"/>
                </a:cubicBezTo>
                <a:cubicBezTo>
                  <a:pt x="4232096" y="5488106"/>
                  <a:pt x="4247880" y="5518914"/>
                  <a:pt x="4261474" y="5540158"/>
                </a:cubicBezTo>
                <a:cubicBezTo>
                  <a:pt x="4287766" y="5581156"/>
                  <a:pt x="4293039" y="5623827"/>
                  <a:pt x="4280115" y="5674826"/>
                </a:cubicBezTo>
                <a:cubicBezTo>
                  <a:pt x="4275759" y="5691638"/>
                  <a:pt x="4279993" y="5711838"/>
                  <a:pt x="4282322" y="5729864"/>
                </a:cubicBezTo>
                <a:cubicBezTo>
                  <a:pt x="4284366" y="5746757"/>
                  <a:pt x="4288475" y="5763124"/>
                  <a:pt x="4293132" y="5778754"/>
                </a:cubicBezTo>
                <a:cubicBezTo>
                  <a:pt x="4298890" y="5797536"/>
                  <a:pt x="4302061" y="5820581"/>
                  <a:pt x="4313246" y="5832226"/>
                </a:cubicBezTo>
                <a:cubicBezTo>
                  <a:pt x="4348093" y="5868983"/>
                  <a:pt x="4358048" y="5922385"/>
                  <a:pt x="4360648" y="5971487"/>
                </a:cubicBezTo>
                <a:cubicBezTo>
                  <a:pt x="4364319" y="6036528"/>
                  <a:pt x="4361672" y="6107215"/>
                  <a:pt x="4321661" y="6165296"/>
                </a:cubicBezTo>
                <a:cubicBezTo>
                  <a:pt x="4297541" y="6200015"/>
                  <a:pt x="4287954" y="6235151"/>
                  <a:pt x="4306753" y="6277545"/>
                </a:cubicBezTo>
                <a:cubicBezTo>
                  <a:pt x="4319729" y="6306327"/>
                  <a:pt x="4304165" y="6357226"/>
                  <a:pt x="4281339" y="6379605"/>
                </a:cubicBezTo>
                <a:cubicBezTo>
                  <a:pt x="4273124" y="6387708"/>
                  <a:pt x="4264871" y="6396077"/>
                  <a:pt x="4251023" y="6409646"/>
                </a:cubicBezTo>
                <a:cubicBezTo>
                  <a:pt x="4300272" y="6444619"/>
                  <a:pt x="4296891" y="6503223"/>
                  <a:pt x="4299881" y="6560548"/>
                </a:cubicBezTo>
                <a:cubicBezTo>
                  <a:pt x="4301794" y="6595663"/>
                  <a:pt x="4327948" y="6607784"/>
                  <a:pt x="4352197" y="6617730"/>
                </a:cubicBezTo>
                <a:cubicBezTo>
                  <a:pt x="4395933" y="6635319"/>
                  <a:pt x="4412086" y="6665089"/>
                  <a:pt x="4400475" y="6720904"/>
                </a:cubicBezTo>
                <a:lnTo>
                  <a:pt x="4366138" y="6858000"/>
                </a:lnTo>
                <a:lnTo>
                  <a:pt x="0" y="6858000"/>
                </a:lnTo>
                <a:lnTo>
                  <a:pt x="1" y="0"/>
                </a:lnTo>
                <a:close/>
              </a:path>
            </a:pathLst>
          </a:custGeom>
        </p:spPr>
      </p:pic>
      <p:sp>
        <p:nvSpPr>
          <p:cNvPr id="18" name="Freeform: Shape 17">
            <a:extLst>
              <a:ext uri="{FF2B5EF4-FFF2-40B4-BE49-F238E27FC236}">
                <a16:creationId xmlns:a16="http://schemas.microsoft.com/office/drawing/2014/main" id="{B9F7A657-A936-48EC-851D-106D4F1B4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0D585759-3D5B-483A-8B7F-131E93727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Person writing on a notepad">
            <a:extLst>
              <a:ext uri="{FF2B5EF4-FFF2-40B4-BE49-F238E27FC236}">
                <a16:creationId xmlns:a16="http://schemas.microsoft.com/office/drawing/2014/main" id="{A07A7096-1B41-9816-82B2-DF8008455542}"/>
              </a:ext>
            </a:extLst>
          </p:cNvPr>
          <p:cNvPicPr>
            <a:picLocks noChangeAspect="1"/>
          </p:cNvPicPr>
          <p:nvPr/>
        </p:nvPicPr>
        <p:blipFill rotWithShape="1">
          <a:blip r:embed="rId4"/>
          <a:srcRect l="32865" r="22137"/>
          <a:stretch/>
        </p:blipFill>
        <p:spPr>
          <a:xfrm>
            <a:off x="8298032" y="1"/>
            <a:ext cx="3893968" cy="6858000"/>
          </a:xfrm>
          <a:custGeom>
            <a:avLst/>
            <a:gdLst/>
            <a:ahLst/>
            <a:cxnLst/>
            <a:rect l="l" t="t" r="r" b="b"/>
            <a:pathLst>
              <a:path w="3893968" h="6858000">
                <a:moveTo>
                  <a:pt x="338369" y="0"/>
                </a:moveTo>
                <a:lnTo>
                  <a:pt x="3893968" y="0"/>
                </a:lnTo>
                <a:lnTo>
                  <a:pt x="3893968" y="6858000"/>
                </a:lnTo>
                <a:lnTo>
                  <a:pt x="1216671" y="6858000"/>
                </a:lnTo>
                <a:lnTo>
                  <a:pt x="1198416" y="6818459"/>
                </a:lnTo>
                <a:cubicBezTo>
                  <a:pt x="1190734" y="6803472"/>
                  <a:pt x="1187035" y="6786020"/>
                  <a:pt x="1183009" y="6769170"/>
                </a:cubicBezTo>
                <a:cubicBezTo>
                  <a:pt x="1172295" y="6725194"/>
                  <a:pt x="1169341" y="6678213"/>
                  <a:pt x="1138622" y="6641421"/>
                </a:cubicBezTo>
                <a:cubicBezTo>
                  <a:pt x="1114549" y="6612440"/>
                  <a:pt x="1085974" y="6588651"/>
                  <a:pt x="1047406" y="6581078"/>
                </a:cubicBezTo>
                <a:cubicBezTo>
                  <a:pt x="1021497" y="6575985"/>
                  <a:pt x="1004018" y="6562662"/>
                  <a:pt x="991710" y="6538917"/>
                </a:cubicBezTo>
                <a:cubicBezTo>
                  <a:pt x="981041" y="6518466"/>
                  <a:pt x="965269" y="6500777"/>
                  <a:pt x="952962" y="6481244"/>
                </a:cubicBezTo>
                <a:cubicBezTo>
                  <a:pt x="946472" y="6470931"/>
                  <a:pt x="938516" y="6459224"/>
                  <a:pt x="937458" y="6447652"/>
                </a:cubicBezTo>
                <a:cubicBezTo>
                  <a:pt x="934632" y="6416727"/>
                  <a:pt x="932894" y="6385131"/>
                  <a:pt x="935239" y="6354307"/>
                </a:cubicBezTo>
                <a:cubicBezTo>
                  <a:pt x="936511" y="6338889"/>
                  <a:pt x="945954" y="6322914"/>
                  <a:pt x="955280" y="6309818"/>
                </a:cubicBezTo>
                <a:cubicBezTo>
                  <a:pt x="965138" y="6296290"/>
                  <a:pt x="969377" y="6284043"/>
                  <a:pt x="958607" y="6270870"/>
                </a:cubicBezTo>
                <a:cubicBezTo>
                  <a:pt x="931703" y="6238132"/>
                  <a:pt x="904454" y="6205803"/>
                  <a:pt x="876308" y="6174132"/>
                </a:cubicBezTo>
                <a:cubicBezTo>
                  <a:pt x="871407" y="6168650"/>
                  <a:pt x="861488" y="6166879"/>
                  <a:pt x="853639" y="6164727"/>
                </a:cubicBezTo>
                <a:cubicBezTo>
                  <a:pt x="816950" y="6154686"/>
                  <a:pt x="779845" y="6146408"/>
                  <a:pt x="743586" y="6134801"/>
                </a:cubicBezTo>
                <a:cubicBezTo>
                  <a:pt x="731165" y="6130771"/>
                  <a:pt x="720915" y="6119081"/>
                  <a:pt x="710165" y="6110309"/>
                </a:cubicBezTo>
                <a:cubicBezTo>
                  <a:pt x="706663" y="6107567"/>
                  <a:pt x="705521" y="6101357"/>
                  <a:pt x="701917" y="6099584"/>
                </a:cubicBezTo>
                <a:cubicBezTo>
                  <a:pt x="668742" y="6084061"/>
                  <a:pt x="661569" y="6051619"/>
                  <a:pt x="647429" y="6022496"/>
                </a:cubicBezTo>
                <a:cubicBezTo>
                  <a:pt x="635396" y="5997577"/>
                  <a:pt x="625690" y="5970917"/>
                  <a:pt x="613055" y="5947779"/>
                </a:cubicBezTo>
                <a:cubicBezTo>
                  <a:pt x="593323" y="5911894"/>
                  <a:pt x="576507" y="5878614"/>
                  <a:pt x="572144" y="5837119"/>
                </a:cubicBezTo>
                <a:cubicBezTo>
                  <a:pt x="570393" y="5820061"/>
                  <a:pt x="551309" y="5801720"/>
                  <a:pt x="535849" y="5789550"/>
                </a:cubicBezTo>
                <a:cubicBezTo>
                  <a:pt x="505966" y="5766073"/>
                  <a:pt x="493620" y="5737740"/>
                  <a:pt x="495189" y="5700485"/>
                </a:cubicBezTo>
                <a:cubicBezTo>
                  <a:pt x="495787" y="5688187"/>
                  <a:pt x="488469" y="5675080"/>
                  <a:pt x="483167" y="5663132"/>
                </a:cubicBezTo>
                <a:cubicBezTo>
                  <a:pt x="478315" y="5651905"/>
                  <a:pt x="471809" y="5641405"/>
                  <a:pt x="464972" y="5631508"/>
                </a:cubicBezTo>
                <a:cubicBezTo>
                  <a:pt x="456621" y="5619645"/>
                  <a:pt x="449678" y="5604401"/>
                  <a:pt x="438035" y="5598387"/>
                </a:cubicBezTo>
                <a:cubicBezTo>
                  <a:pt x="401668" y="5579329"/>
                  <a:pt x="383369" y="5544462"/>
                  <a:pt x="372106" y="5511248"/>
                </a:cubicBezTo>
                <a:cubicBezTo>
                  <a:pt x="356996" y="5467291"/>
                  <a:pt x="346209" y="5418348"/>
                  <a:pt x="369471" y="5371457"/>
                </a:cubicBezTo>
                <a:cubicBezTo>
                  <a:pt x="383550" y="5343391"/>
                  <a:pt x="385210" y="5317603"/>
                  <a:pt x="361431" y="5291847"/>
                </a:cubicBezTo>
                <a:cubicBezTo>
                  <a:pt x="345107" y="5274398"/>
                  <a:pt x="348937" y="5236746"/>
                  <a:pt x="364192" y="5217372"/>
                </a:cubicBezTo>
                <a:cubicBezTo>
                  <a:pt x="369673" y="5210365"/>
                  <a:pt x="375137" y="5203170"/>
                  <a:pt x="384393" y="5191420"/>
                </a:cubicBezTo>
                <a:cubicBezTo>
                  <a:pt x="336126" y="5176127"/>
                  <a:pt x="328192" y="5135340"/>
                  <a:pt x="315081" y="5096554"/>
                </a:cubicBezTo>
                <a:cubicBezTo>
                  <a:pt x="306982" y="5072810"/>
                  <a:pt x="282541" y="5069113"/>
                  <a:pt x="260118" y="5066571"/>
                </a:cubicBezTo>
                <a:cubicBezTo>
                  <a:pt x="219739" y="5062225"/>
                  <a:pt x="200534" y="5044659"/>
                  <a:pt x="200101" y="5004334"/>
                </a:cubicBezTo>
                <a:cubicBezTo>
                  <a:pt x="199667" y="4959801"/>
                  <a:pt x="201887" y="4915027"/>
                  <a:pt x="205282" y="4870526"/>
                </a:cubicBezTo>
                <a:cubicBezTo>
                  <a:pt x="207493" y="4842394"/>
                  <a:pt x="216776" y="4816294"/>
                  <a:pt x="237135" y="4794155"/>
                </a:cubicBezTo>
                <a:cubicBezTo>
                  <a:pt x="256979" y="4772639"/>
                  <a:pt x="254096" y="4768311"/>
                  <a:pt x="234769" y="4747312"/>
                </a:cubicBezTo>
                <a:cubicBezTo>
                  <a:pt x="212248" y="4722779"/>
                  <a:pt x="191160" y="4697159"/>
                  <a:pt x="171312" y="4670469"/>
                </a:cubicBezTo>
                <a:cubicBezTo>
                  <a:pt x="164997" y="4662055"/>
                  <a:pt x="164007" y="4649137"/>
                  <a:pt x="161847" y="4638047"/>
                </a:cubicBezTo>
                <a:cubicBezTo>
                  <a:pt x="158025" y="4619266"/>
                  <a:pt x="152446" y="4600072"/>
                  <a:pt x="153024" y="4581273"/>
                </a:cubicBezTo>
                <a:cubicBezTo>
                  <a:pt x="153671" y="4563232"/>
                  <a:pt x="159836" y="4544876"/>
                  <a:pt x="166106" y="4527662"/>
                </a:cubicBezTo>
                <a:cubicBezTo>
                  <a:pt x="183711" y="4479566"/>
                  <a:pt x="206974" y="4434780"/>
                  <a:pt x="242952" y="4397249"/>
                </a:cubicBezTo>
                <a:cubicBezTo>
                  <a:pt x="247676" y="4392419"/>
                  <a:pt x="248776" y="4383519"/>
                  <a:pt x="249824" y="4376152"/>
                </a:cubicBezTo>
                <a:cubicBezTo>
                  <a:pt x="251596" y="4364130"/>
                  <a:pt x="253141" y="4351746"/>
                  <a:pt x="252430" y="4339758"/>
                </a:cubicBezTo>
                <a:cubicBezTo>
                  <a:pt x="249021" y="4281533"/>
                  <a:pt x="271420" y="4233574"/>
                  <a:pt x="310483" y="4192126"/>
                </a:cubicBezTo>
                <a:cubicBezTo>
                  <a:pt x="321638" y="4180203"/>
                  <a:pt x="322204" y="4171734"/>
                  <a:pt x="307088" y="4161254"/>
                </a:cubicBezTo>
                <a:cubicBezTo>
                  <a:pt x="289526" y="4149088"/>
                  <a:pt x="294190" y="4128957"/>
                  <a:pt x="296371" y="4110965"/>
                </a:cubicBezTo>
                <a:cubicBezTo>
                  <a:pt x="298501" y="4092407"/>
                  <a:pt x="300805" y="4073639"/>
                  <a:pt x="302936" y="4055080"/>
                </a:cubicBezTo>
                <a:cubicBezTo>
                  <a:pt x="304360" y="4041369"/>
                  <a:pt x="305423" y="4027880"/>
                  <a:pt x="307434" y="4014304"/>
                </a:cubicBezTo>
                <a:cubicBezTo>
                  <a:pt x="313711" y="3972028"/>
                  <a:pt x="307277" y="3935121"/>
                  <a:pt x="273285" y="3904367"/>
                </a:cubicBezTo>
                <a:cubicBezTo>
                  <a:pt x="247229" y="3880922"/>
                  <a:pt x="237210" y="3848744"/>
                  <a:pt x="241230" y="3813177"/>
                </a:cubicBezTo>
                <a:cubicBezTo>
                  <a:pt x="241779" y="3808726"/>
                  <a:pt x="245070" y="3802879"/>
                  <a:pt x="243276" y="3799981"/>
                </a:cubicBezTo>
                <a:cubicBezTo>
                  <a:pt x="216902" y="3756289"/>
                  <a:pt x="252672" y="3716481"/>
                  <a:pt x="251290" y="3674138"/>
                </a:cubicBezTo>
                <a:cubicBezTo>
                  <a:pt x="250727" y="3655443"/>
                  <a:pt x="263035" y="3635188"/>
                  <a:pt x="272701" y="3617470"/>
                </a:cubicBezTo>
                <a:cubicBezTo>
                  <a:pt x="285970" y="3593109"/>
                  <a:pt x="298896" y="3571267"/>
                  <a:pt x="289223" y="3540780"/>
                </a:cubicBezTo>
                <a:cubicBezTo>
                  <a:pt x="279361" y="3510308"/>
                  <a:pt x="289661" y="3480672"/>
                  <a:pt x="309536" y="3455326"/>
                </a:cubicBezTo>
                <a:cubicBezTo>
                  <a:pt x="324601" y="3435968"/>
                  <a:pt x="324333" y="3416286"/>
                  <a:pt x="317440" y="3393195"/>
                </a:cubicBezTo>
                <a:cubicBezTo>
                  <a:pt x="308872" y="3364327"/>
                  <a:pt x="305700" y="3333817"/>
                  <a:pt x="299375" y="3304362"/>
                </a:cubicBezTo>
                <a:cubicBezTo>
                  <a:pt x="298026" y="3297979"/>
                  <a:pt x="294625" y="3290066"/>
                  <a:pt x="289725" y="3286686"/>
                </a:cubicBezTo>
                <a:cubicBezTo>
                  <a:pt x="228943" y="3245373"/>
                  <a:pt x="222391" y="3179973"/>
                  <a:pt x="213841" y="3115712"/>
                </a:cubicBezTo>
                <a:cubicBezTo>
                  <a:pt x="208562" y="3076788"/>
                  <a:pt x="204974" y="3037516"/>
                  <a:pt x="202333" y="2998158"/>
                </a:cubicBezTo>
                <a:cubicBezTo>
                  <a:pt x="201311" y="2984859"/>
                  <a:pt x="203063" y="2970544"/>
                  <a:pt x="207679" y="2958260"/>
                </a:cubicBezTo>
                <a:cubicBezTo>
                  <a:pt x="217395" y="2932695"/>
                  <a:pt x="230888" y="2908699"/>
                  <a:pt x="240811" y="2883304"/>
                </a:cubicBezTo>
                <a:cubicBezTo>
                  <a:pt x="244723" y="2873766"/>
                  <a:pt x="243837" y="2861986"/>
                  <a:pt x="243624" y="2851292"/>
                </a:cubicBezTo>
                <a:cubicBezTo>
                  <a:pt x="243427" y="2832371"/>
                  <a:pt x="236967" y="2811919"/>
                  <a:pt x="242323" y="2795169"/>
                </a:cubicBezTo>
                <a:cubicBezTo>
                  <a:pt x="256133" y="2751630"/>
                  <a:pt x="248562" y="2712721"/>
                  <a:pt x="227468" y="2674477"/>
                </a:cubicBezTo>
                <a:cubicBezTo>
                  <a:pt x="197898" y="2620936"/>
                  <a:pt x="194974" y="2568022"/>
                  <a:pt x="229169" y="2515160"/>
                </a:cubicBezTo>
                <a:cubicBezTo>
                  <a:pt x="244595" y="2491368"/>
                  <a:pt x="234271" y="2470503"/>
                  <a:pt x="218516" y="2453005"/>
                </a:cubicBezTo>
                <a:cubicBezTo>
                  <a:pt x="200223" y="2432867"/>
                  <a:pt x="194125" y="2412190"/>
                  <a:pt x="203806" y="2386246"/>
                </a:cubicBezTo>
                <a:cubicBezTo>
                  <a:pt x="205960" y="2380500"/>
                  <a:pt x="203921" y="2372844"/>
                  <a:pt x="202383" y="2366479"/>
                </a:cubicBezTo>
                <a:cubicBezTo>
                  <a:pt x="194277" y="2330108"/>
                  <a:pt x="182927" y="2293842"/>
                  <a:pt x="213009" y="2260869"/>
                </a:cubicBezTo>
                <a:cubicBezTo>
                  <a:pt x="218923" y="2254397"/>
                  <a:pt x="220676" y="2244289"/>
                  <a:pt x="224312" y="2235920"/>
                </a:cubicBezTo>
                <a:cubicBezTo>
                  <a:pt x="239095" y="2200902"/>
                  <a:pt x="237508" y="2202386"/>
                  <a:pt x="213159" y="2174578"/>
                </a:cubicBezTo>
                <a:cubicBezTo>
                  <a:pt x="200355" y="2160060"/>
                  <a:pt x="186823" y="2139680"/>
                  <a:pt x="186125" y="2121572"/>
                </a:cubicBezTo>
                <a:cubicBezTo>
                  <a:pt x="181881" y="2012343"/>
                  <a:pt x="145114" y="1911445"/>
                  <a:pt x="109864" y="1810408"/>
                </a:cubicBezTo>
                <a:cubicBezTo>
                  <a:pt x="88103" y="1748120"/>
                  <a:pt x="81469" y="1685980"/>
                  <a:pt x="91769" y="1620762"/>
                </a:cubicBezTo>
                <a:cubicBezTo>
                  <a:pt x="99319" y="1573585"/>
                  <a:pt x="75980" y="1531718"/>
                  <a:pt x="58766" y="1489867"/>
                </a:cubicBezTo>
                <a:cubicBezTo>
                  <a:pt x="55296" y="1481193"/>
                  <a:pt x="44098" y="1473800"/>
                  <a:pt x="34747" y="1469871"/>
                </a:cubicBezTo>
                <a:cubicBezTo>
                  <a:pt x="1693" y="1455674"/>
                  <a:pt x="-5822" y="1427857"/>
                  <a:pt x="4009" y="1390995"/>
                </a:cubicBezTo>
                <a:cubicBezTo>
                  <a:pt x="11672" y="1361792"/>
                  <a:pt x="22973" y="1334742"/>
                  <a:pt x="45160" y="1309565"/>
                </a:cubicBezTo>
                <a:cubicBezTo>
                  <a:pt x="71154" y="1280027"/>
                  <a:pt x="101047" y="1249173"/>
                  <a:pt x="109185" y="1206343"/>
                </a:cubicBezTo>
                <a:cubicBezTo>
                  <a:pt x="112659" y="1187852"/>
                  <a:pt x="111997" y="1172227"/>
                  <a:pt x="104951" y="1153741"/>
                </a:cubicBezTo>
                <a:cubicBezTo>
                  <a:pt x="91344" y="1117871"/>
                  <a:pt x="80754" y="1081537"/>
                  <a:pt x="109281" y="1044112"/>
                </a:cubicBezTo>
                <a:cubicBezTo>
                  <a:pt x="125001" y="1023546"/>
                  <a:pt x="133854" y="996911"/>
                  <a:pt x="126699" y="966766"/>
                </a:cubicBezTo>
                <a:cubicBezTo>
                  <a:pt x="117713" y="929136"/>
                  <a:pt x="128390" y="893152"/>
                  <a:pt x="145915" y="858839"/>
                </a:cubicBezTo>
                <a:cubicBezTo>
                  <a:pt x="152256" y="846589"/>
                  <a:pt x="155129" y="831979"/>
                  <a:pt x="157503" y="818181"/>
                </a:cubicBezTo>
                <a:cubicBezTo>
                  <a:pt x="163007" y="786305"/>
                  <a:pt x="167546" y="754324"/>
                  <a:pt x="171498" y="722208"/>
                </a:cubicBezTo>
                <a:cubicBezTo>
                  <a:pt x="174831" y="695887"/>
                  <a:pt x="176631" y="669515"/>
                  <a:pt x="179187" y="643071"/>
                </a:cubicBezTo>
                <a:cubicBezTo>
                  <a:pt x="181898" y="614129"/>
                  <a:pt x="192167" y="590426"/>
                  <a:pt x="219739" y="576047"/>
                </a:cubicBezTo>
                <a:cubicBezTo>
                  <a:pt x="228499" y="571420"/>
                  <a:pt x="234877" y="561655"/>
                  <a:pt x="241807" y="553752"/>
                </a:cubicBezTo>
                <a:cubicBezTo>
                  <a:pt x="246840" y="548128"/>
                  <a:pt x="250390" y="540914"/>
                  <a:pt x="255648" y="535652"/>
                </a:cubicBezTo>
                <a:cubicBezTo>
                  <a:pt x="283353" y="508059"/>
                  <a:pt x="311279" y="480830"/>
                  <a:pt x="339002" y="453429"/>
                </a:cubicBezTo>
                <a:cubicBezTo>
                  <a:pt x="341623" y="450701"/>
                  <a:pt x="344794" y="447734"/>
                  <a:pt x="345828" y="444388"/>
                </a:cubicBezTo>
                <a:cubicBezTo>
                  <a:pt x="356625" y="409732"/>
                  <a:pt x="366629" y="374766"/>
                  <a:pt x="378222" y="340421"/>
                </a:cubicBezTo>
                <a:cubicBezTo>
                  <a:pt x="382751" y="327190"/>
                  <a:pt x="388574" y="313459"/>
                  <a:pt x="397572" y="303070"/>
                </a:cubicBezTo>
                <a:cubicBezTo>
                  <a:pt x="417983" y="279398"/>
                  <a:pt x="440464" y="257448"/>
                  <a:pt x="447297" y="225451"/>
                </a:cubicBezTo>
                <a:cubicBezTo>
                  <a:pt x="449308" y="216084"/>
                  <a:pt x="449839" y="205132"/>
                  <a:pt x="446575" y="196630"/>
                </a:cubicBezTo>
                <a:cubicBezTo>
                  <a:pt x="433090" y="162088"/>
                  <a:pt x="417206" y="128533"/>
                  <a:pt x="403168" y="94234"/>
                </a:cubicBezTo>
                <a:cubicBezTo>
                  <a:pt x="394482" y="72455"/>
                  <a:pt x="384657" y="52883"/>
                  <a:pt x="360144" y="44217"/>
                </a:cubicBezTo>
                <a:cubicBezTo>
                  <a:pt x="353229" y="41791"/>
                  <a:pt x="345238" y="33911"/>
                  <a:pt x="343268" y="27013"/>
                </a:cubicBezTo>
                <a:close/>
              </a:path>
            </a:pathLst>
          </a:custGeom>
        </p:spPr>
      </p:pic>
      <p:sp>
        <p:nvSpPr>
          <p:cNvPr id="22" name="Freeform: Shape 21">
            <a:extLst>
              <a:ext uri="{FF2B5EF4-FFF2-40B4-BE49-F238E27FC236}">
                <a16:creationId xmlns:a16="http://schemas.microsoft.com/office/drawing/2014/main" id="{D67957E4-F168-4C9F-98D0-2E1865C9A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E83D9A9-D471-4D7B-B201-DE182EF2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2767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D8D2A726-E839-40C9-A29F-8334FCD18087}"/>
              </a:ext>
            </a:extLst>
          </p:cNvPr>
          <p:cNvSpPr>
            <a:spLocks noGrp="1"/>
          </p:cNvSpPr>
          <p:nvPr>
            <p:ph type="title"/>
          </p:nvPr>
        </p:nvSpPr>
        <p:spPr>
          <a:xfrm>
            <a:off x="762000" y="762000"/>
            <a:ext cx="3810001" cy="2025649"/>
          </a:xfrm>
        </p:spPr>
        <p:txBody>
          <a:bodyPr anchor="b">
            <a:normAutofit/>
          </a:bodyPr>
          <a:lstStyle/>
          <a:p>
            <a:r>
              <a:rPr lang="en-US" altLang="zh-TW"/>
              <a:t>How to See Constraints and Rules?</a:t>
            </a:r>
            <a:endParaRPr lang="zh-TW" altLang="en-US" dirty="0"/>
          </a:p>
        </p:txBody>
      </p:sp>
      <p:pic>
        <p:nvPicPr>
          <p:cNvPr id="5" name="圖片 4">
            <a:extLst>
              <a:ext uri="{FF2B5EF4-FFF2-40B4-BE49-F238E27FC236}">
                <a16:creationId xmlns:a16="http://schemas.microsoft.com/office/drawing/2014/main" id="{C8EDA40F-BF0E-45FD-AF65-B73F3B8CA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059181"/>
            <a:ext cx="6096000" cy="4739637"/>
          </a:xfrm>
          <a:prstGeom prst="rect">
            <a:avLst/>
          </a:prstGeom>
        </p:spPr>
      </p:pic>
      <p:sp>
        <p:nvSpPr>
          <p:cNvPr id="3" name="內容版面配置區 2">
            <a:extLst>
              <a:ext uri="{FF2B5EF4-FFF2-40B4-BE49-F238E27FC236}">
                <a16:creationId xmlns:a16="http://schemas.microsoft.com/office/drawing/2014/main" id="{E0F56D75-31DA-4994-907F-9CCC4AACAAFD}"/>
              </a:ext>
            </a:extLst>
          </p:cNvPr>
          <p:cNvSpPr>
            <a:spLocks noGrp="1"/>
          </p:cNvSpPr>
          <p:nvPr>
            <p:ph idx="1"/>
          </p:nvPr>
        </p:nvSpPr>
        <p:spPr>
          <a:xfrm>
            <a:off x="762000" y="2917824"/>
            <a:ext cx="3810000" cy="3810001"/>
          </a:xfrm>
        </p:spPr>
        <p:txBody>
          <a:bodyPr>
            <a:normAutofit lnSpcReduction="10000"/>
          </a:bodyPr>
          <a:lstStyle/>
          <a:p>
            <a:pPr algn="just"/>
            <a:r>
              <a:rPr lang="en-US" altLang="zh-TW" sz="1800" dirty="0"/>
              <a:t>We can see what these constraints or rules are doing to the user interface.</a:t>
            </a:r>
          </a:p>
          <a:p>
            <a:pPr algn="just"/>
            <a:r>
              <a:rPr lang="en-US" altLang="zh-TW" sz="1800" dirty="0"/>
              <a:t>The rule says the right side, or the trailing side should be equal to the safe areas trailing.</a:t>
            </a:r>
          </a:p>
          <a:p>
            <a:pPr algn="just"/>
            <a:r>
              <a:rPr lang="en-US" altLang="zh-TW" sz="1800" dirty="0"/>
              <a:t>This means that when our phone goes into landscape, the safe area is the area which normally contains either the battery information or the signal information of the phone. </a:t>
            </a:r>
          </a:p>
          <a:p>
            <a:pPr algn="just"/>
            <a:r>
              <a:rPr lang="en-US" altLang="zh-TW" sz="1800" dirty="0"/>
              <a:t>At the bottom of the iPhone 13 Pro, it's the home button essentially, it's the part which you swipe to go back to the home area.</a:t>
            </a:r>
            <a:endParaRPr lang="zh-TW" altLang="en-US" sz="1800" dirty="0"/>
          </a:p>
        </p:txBody>
      </p:sp>
    </p:spTree>
    <p:extLst>
      <p:ext uri="{BB962C8B-B14F-4D97-AF65-F5344CB8AC3E}">
        <p14:creationId xmlns:p14="http://schemas.microsoft.com/office/powerpoint/2010/main" val="186916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E1648C1-0FB5-47EF-A62C-8C2E2D18A99A}"/>
              </a:ext>
            </a:extLst>
          </p:cNvPr>
          <p:cNvSpPr>
            <a:spLocks noGrp="1"/>
          </p:cNvSpPr>
          <p:nvPr>
            <p:ph type="title"/>
          </p:nvPr>
        </p:nvSpPr>
        <p:spPr>
          <a:xfrm>
            <a:off x="835024" y="841377"/>
            <a:ext cx="4745505" cy="1666499"/>
          </a:xfrm>
        </p:spPr>
        <p:txBody>
          <a:bodyPr anchor="b">
            <a:normAutofit/>
          </a:bodyPr>
          <a:lstStyle/>
          <a:p>
            <a:r>
              <a:rPr lang="en-US" altLang="zh-TW" dirty="0"/>
              <a:t>Is It safe? </a:t>
            </a:r>
            <a:endParaRPr lang="zh-TW" altLang="en-US" dirty="0"/>
          </a:p>
        </p:txBody>
      </p:sp>
      <p:sp>
        <p:nvSpPr>
          <p:cNvPr id="3" name="內容版面配置區 2">
            <a:extLst>
              <a:ext uri="{FF2B5EF4-FFF2-40B4-BE49-F238E27FC236}">
                <a16:creationId xmlns:a16="http://schemas.microsoft.com/office/drawing/2014/main" id="{467F4615-1631-4DFB-9DB2-A6DDD9BAEFE0}"/>
              </a:ext>
            </a:extLst>
          </p:cNvPr>
          <p:cNvSpPr>
            <a:spLocks noGrp="1"/>
          </p:cNvSpPr>
          <p:nvPr>
            <p:ph idx="1"/>
          </p:nvPr>
        </p:nvSpPr>
        <p:spPr>
          <a:xfrm>
            <a:off x="835022" y="2796988"/>
            <a:ext cx="4745505" cy="3280777"/>
          </a:xfrm>
        </p:spPr>
        <p:txBody>
          <a:bodyPr>
            <a:normAutofit/>
          </a:bodyPr>
          <a:lstStyle/>
          <a:p>
            <a:pPr algn="just"/>
            <a:r>
              <a:rPr lang="en-US" altLang="zh-TW" sz="2200" dirty="0"/>
              <a:t>If we're creating an app that has buttons on it, then we don't want it to be in these safe areas, so we'll define rules that keeps it out of these areas.</a:t>
            </a:r>
          </a:p>
          <a:p>
            <a:pPr algn="just"/>
            <a:r>
              <a:rPr lang="en-US" altLang="zh-TW" sz="2200" dirty="0"/>
              <a:t>But in this case, it's just a background, we want our background to cover the entire screen, we don't want it to be set to the safe areas trailing, in fact, we want it to be set to the </a:t>
            </a:r>
            <a:r>
              <a:rPr lang="en-US" altLang="zh-TW" sz="2200" dirty="0" err="1"/>
              <a:t>superview</a:t>
            </a:r>
            <a:r>
              <a:rPr lang="en-US" altLang="zh-TW" sz="2200" dirty="0"/>
              <a:t>.</a:t>
            </a:r>
            <a:endParaRPr lang="zh-TW" altLang="en-US" sz="2200" dirty="0"/>
          </a:p>
        </p:txBody>
      </p:sp>
      <p:grpSp>
        <p:nvGrpSpPr>
          <p:cNvPr id="12" name="Group 11">
            <a:extLst>
              <a:ext uri="{FF2B5EF4-FFF2-40B4-BE49-F238E27FC236}">
                <a16:creationId xmlns:a16="http://schemas.microsoft.com/office/drawing/2014/main" id="{6A15AA18-4B71-46A7-A76C-9CF96DE14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34DE4BFB-2B70-4E62-89FD-1D466CCFE2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464E5BEB-6761-4106-B1D6-D9A6908B4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11FAE02-7EEB-4450-9123-148CC979D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F62FB0BB-9179-4751-A08F-1DBBC8B87E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33819F96-CF55-40C3-A784-AC461852C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578D5C7-AD30-4D50-98FC-F0E0C28CD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圖片 4">
            <a:extLst>
              <a:ext uri="{FF2B5EF4-FFF2-40B4-BE49-F238E27FC236}">
                <a16:creationId xmlns:a16="http://schemas.microsoft.com/office/drawing/2014/main" id="{0FA86793-9B08-46AB-8560-2B5FDD6BD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234038"/>
            <a:ext cx="5260975" cy="1483586"/>
          </a:xfrm>
          <a:prstGeom prst="rect">
            <a:avLst/>
          </a:prstGeom>
        </p:spPr>
      </p:pic>
    </p:spTree>
    <p:extLst>
      <p:ext uri="{BB962C8B-B14F-4D97-AF65-F5344CB8AC3E}">
        <p14:creationId xmlns:p14="http://schemas.microsoft.com/office/powerpoint/2010/main" val="734550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F5EF2FC-E407-4DF2-B04F-34A3FA45E4DA}"/>
              </a:ext>
            </a:extLst>
          </p:cNvPr>
          <p:cNvSpPr>
            <a:spLocks noGrp="1"/>
          </p:cNvSpPr>
          <p:nvPr>
            <p:ph type="title"/>
          </p:nvPr>
        </p:nvSpPr>
        <p:spPr>
          <a:xfrm>
            <a:off x="762000" y="762000"/>
            <a:ext cx="3810001" cy="2025649"/>
          </a:xfrm>
        </p:spPr>
        <p:txBody>
          <a:bodyPr anchor="b">
            <a:normAutofit/>
          </a:bodyPr>
          <a:lstStyle/>
          <a:p>
            <a:r>
              <a:rPr lang="en-US" altLang="zh-TW" dirty="0" err="1"/>
              <a:t>Superview</a:t>
            </a:r>
            <a:endParaRPr lang="zh-TW" altLang="en-US" dirty="0"/>
          </a:p>
        </p:txBody>
      </p:sp>
      <p:pic>
        <p:nvPicPr>
          <p:cNvPr id="5" name="圖片 4">
            <a:extLst>
              <a:ext uri="{FF2B5EF4-FFF2-40B4-BE49-F238E27FC236}">
                <a16:creationId xmlns:a16="http://schemas.microsoft.com/office/drawing/2014/main" id="{7495F574-A5BB-4660-AF67-9E404BFF8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729740"/>
            <a:ext cx="6096000" cy="3398519"/>
          </a:xfrm>
          <a:prstGeom prst="rect">
            <a:avLst/>
          </a:prstGeom>
        </p:spPr>
      </p:pic>
      <p:sp>
        <p:nvSpPr>
          <p:cNvPr id="3" name="內容版面配置區 2">
            <a:extLst>
              <a:ext uri="{FF2B5EF4-FFF2-40B4-BE49-F238E27FC236}">
                <a16:creationId xmlns:a16="http://schemas.microsoft.com/office/drawing/2014/main" id="{3CFB41B8-454A-46BB-888F-03DB2FBB7118}"/>
              </a:ext>
            </a:extLst>
          </p:cNvPr>
          <p:cNvSpPr>
            <a:spLocks noGrp="1"/>
          </p:cNvSpPr>
          <p:nvPr>
            <p:ph idx="1"/>
          </p:nvPr>
        </p:nvSpPr>
        <p:spPr>
          <a:xfrm>
            <a:off x="762001" y="3047999"/>
            <a:ext cx="3928662" cy="3048001"/>
          </a:xfrm>
        </p:spPr>
        <p:txBody>
          <a:bodyPr>
            <a:normAutofit/>
          </a:bodyPr>
          <a:lstStyle/>
          <a:p>
            <a:pPr algn="just"/>
            <a:r>
              <a:rPr lang="en-US" altLang="zh-TW" sz="2000" dirty="0"/>
              <a:t>The </a:t>
            </a:r>
            <a:r>
              <a:rPr lang="en-US" altLang="zh-TW" sz="2000" dirty="0" err="1"/>
              <a:t>superview</a:t>
            </a:r>
            <a:r>
              <a:rPr lang="en-US" altLang="zh-TW" sz="2000" dirty="0"/>
              <a:t> that's at the base of our View Controller is always going to be covering the entire screen.</a:t>
            </a:r>
          </a:p>
          <a:p>
            <a:pPr algn="just"/>
            <a:endParaRPr lang="en-US" altLang="zh-TW" sz="2000" dirty="0"/>
          </a:p>
          <a:p>
            <a:pPr algn="just"/>
            <a:r>
              <a:rPr lang="en-US" altLang="zh-TW" sz="2000" dirty="0"/>
              <a:t>If we want to define this constraint, rather than relative to the safe area, we're going to define it to the </a:t>
            </a:r>
            <a:r>
              <a:rPr lang="en-US" altLang="zh-TW" sz="2000" dirty="0" err="1"/>
              <a:t>superview</a:t>
            </a:r>
            <a:r>
              <a:rPr lang="en-US" altLang="zh-TW" sz="2000" dirty="0"/>
              <a:t>.</a:t>
            </a:r>
            <a:endParaRPr lang="zh-TW" altLang="en-US" sz="2000" dirty="0"/>
          </a:p>
        </p:txBody>
      </p:sp>
      <p:sp>
        <p:nvSpPr>
          <p:cNvPr id="7" name="矩形 6">
            <a:extLst>
              <a:ext uri="{FF2B5EF4-FFF2-40B4-BE49-F238E27FC236}">
                <a16:creationId xmlns:a16="http://schemas.microsoft.com/office/drawing/2014/main" id="{95F8392F-60B6-4849-A1BB-A7823CE288C6}"/>
              </a:ext>
            </a:extLst>
          </p:cNvPr>
          <p:cNvSpPr/>
          <p:nvPr/>
        </p:nvSpPr>
        <p:spPr>
          <a:xfrm>
            <a:off x="5334000" y="2010284"/>
            <a:ext cx="2881640" cy="3559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64972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E5DF58-5CFD-4D62-AC3A-9EA04E1AF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descr="一張含有 文字, 螢幕擷取畫面, 監視器 的圖片&#10;&#10;自動產生的描述">
            <a:extLst>
              <a:ext uri="{FF2B5EF4-FFF2-40B4-BE49-F238E27FC236}">
                <a16:creationId xmlns:a16="http://schemas.microsoft.com/office/drawing/2014/main" id="{0919FF29-602C-4CFC-A2E4-88A2BE60CE7E}"/>
              </a:ext>
            </a:extLst>
          </p:cNvPr>
          <p:cNvPicPr>
            <a:picLocks noChangeAspect="1"/>
          </p:cNvPicPr>
          <p:nvPr/>
        </p:nvPicPr>
        <p:blipFill rotWithShape="1">
          <a:blip r:embed="rId2">
            <a:extLst>
              <a:ext uri="{28A0092B-C50C-407E-A947-70E740481C1C}">
                <a14:useLocalDpi xmlns:a14="http://schemas.microsoft.com/office/drawing/2010/main" val="0"/>
              </a:ext>
            </a:extLst>
          </a:blip>
          <a:srcRect l="12785" r="548"/>
          <a:stretch/>
        </p:blipFill>
        <p:spPr>
          <a:xfrm>
            <a:off x="20" y="10"/>
            <a:ext cx="12191979" cy="6857989"/>
          </a:xfrm>
          <a:prstGeom prst="rect">
            <a:avLst/>
          </a:prstGeom>
        </p:spPr>
      </p:pic>
      <p:sp useBgFill="1">
        <p:nvSpPr>
          <p:cNvPr id="12" name="Freeform: Shape 11">
            <a:extLst>
              <a:ext uri="{FF2B5EF4-FFF2-40B4-BE49-F238E27FC236}">
                <a16:creationId xmlns:a16="http://schemas.microsoft.com/office/drawing/2014/main" id="{8064D39A-E0A4-461B-A8D2-9C3AE870C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6191A6CD-AC53-4575-A052-2EAD808B7338}"/>
              </a:ext>
            </a:extLst>
          </p:cNvPr>
          <p:cNvSpPr>
            <a:spLocks noGrp="1"/>
          </p:cNvSpPr>
          <p:nvPr>
            <p:ph type="title"/>
          </p:nvPr>
        </p:nvSpPr>
        <p:spPr>
          <a:xfrm>
            <a:off x="1095376" y="1771650"/>
            <a:ext cx="4629150" cy="1343026"/>
          </a:xfrm>
        </p:spPr>
        <p:txBody>
          <a:bodyPr anchor="b">
            <a:normAutofit/>
          </a:bodyPr>
          <a:lstStyle/>
          <a:p>
            <a:r>
              <a:rPr lang="en-US" altLang="zh-TW" dirty="0"/>
              <a:t>Set The Suitable Constraints</a:t>
            </a:r>
            <a:endParaRPr lang="zh-TW" altLang="en-US" dirty="0"/>
          </a:p>
        </p:txBody>
      </p:sp>
      <p:sp>
        <p:nvSpPr>
          <p:cNvPr id="3" name="內容版面配置區 2">
            <a:extLst>
              <a:ext uri="{FF2B5EF4-FFF2-40B4-BE49-F238E27FC236}">
                <a16:creationId xmlns:a16="http://schemas.microsoft.com/office/drawing/2014/main" id="{B9585F1A-16A3-46C0-8721-AD29C063802A}"/>
              </a:ext>
            </a:extLst>
          </p:cNvPr>
          <p:cNvSpPr>
            <a:spLocks noGrp="1"/>
          </p:cNvSpPr>
          <p:nvPr>
            <p:ph idx="1"/>
          </p:nvPr>
        </p:nvSpPr>
        <p:spPr>
          <a:xfrm>
            <a:off x="1095376" y="3295649"/>
            <a:ext cx="4629150" cy="2316394"/>
          </a:xfrm>
        </p:spPr>
        <p:txBody>
          <a:bodyPr>
            <a:normAutofit lnSpcReduction="10000"/>
          </a:bodyPr>
          <a:lstStyle/>
          <a:p>
            <a:r>
              <a:rPr lang="en-US" altLang="zh-TW" sz="1600" dirty="0"/>
              <a:t>Set the trailing from safe area to the </a:t>
            </a:r>
            <a:r>
              <a:rPr lang="en-US" altLang="zh-TW" sz="1600" dirty="0" err="1"/>
              <a:t>superview</a:t>
            </a:r>
            <a:r>
              <a:rPr lang="en-US" altLang="zh-TW" sz="1600" dirty="0"/>
              <a:t>, and when we go into landscape, you can see that it looks perfect as it is.</a:t>
            </a:r>
          </a:p>
          <a:p>
            <a:r>
              <a:rPr lang="en-US" altLang="zh-TW" sz="1600" dirty="0"/>
              <a:t>you can see each of these rules when you click on them, and you can view them in more detail in the attribute pane. </a:t>
            </a:r>
          </a:p>
          <a:p>
            <a:r>
              <a:rPr lang="en-US" altLang="zh-TW" sz="1600" dirty="0"/>
              <a:t>Also, you can see the rules that have been set up here that set the Constraint between a first item and a second item and the relationship between them.</a:t>
            </a:r>
            <a:endParaRPr lang="zh-TW" altLang="en-US" sz="1600" dirty="0"/>
          </a:p>
        </p:txBody>
      </p:sp>
      <p:sp>
        <p:nvSpPr>
          <p:cNvPr id="8" name="矩形 7">
            <a:extLst>
              <a:ext uri="{FF2B5EF4-FFF2-40B4-BE49-F238E27FC236}">
                <a16:creationId xmlns:a16="http://schemas.microsoft.com/office/drawing/2014/main" id="{F1DA8309-2F94-43FD-B91F-716A633EF794}"/>
              </a:ext>
            </a:extLst>
          </p:cNvPr>
          <p:cNvSpPr/>
          <p:nvPr/>
        </p:nvSpPr>
        <p:spPr>
          <a:xfrm>
            <a:off x="9025338" y="732916"/>
            <a:ext cx="3078247" cy="51932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9685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FA499E4-6BA9-4DFF-82D8-3FCAA2D744B7}"/>
              </a:ext>
            </a:extLst>
          </p:cNvPr>
          <p:cNvSpPr>
            <a:spLocks noGrp="1"/>
          </p:cNvSpPr>
          <p:nvPr>
            <p:ph type="title"/>
          </p:nvPr>
        </p:nvSpPr>
        <p:spPr>
          <a:xfrm>
            <a:off x="237325" y="1660059"/>
            <a:ext cx="3484405" cy="3537882"/>
          </a:xfrm>
        </p:spPr>
        <p:txBody>
          <a:bodyPr vert="horz" lIns="91440" tIns="45720" rIns="91440" bIns="45720" rtlCol="0" anchor="b" anchorCtr="0">
            <a:normAutofit/>
          </a:bodyPr>
          <a:lstStyle/>
          <a:p>
            <a:r>
              <a:rPr lang="en-US" altLang="zh-TW" sz="4200" dirty="0"/>
              <a:t>But How About Other </a:t>
            </a:r>
            <a:r>
              <a:rPr lang="en-US" altLang="zh-TW" sz="4200" dirty="0" err="1"/>
              <a:t>ImageView</a:t>
            </a:r>
            <a:r>
              <a:rPr lang="en-US" altLang="zh-TW" sz="4200" dirty="0"/>
              <a:t> and </a:t>
            </a:r>
            <a:br>
              <a:rPr lang="en-US" altLang="zh-TW" sz="4200" dirty="0"/>
            </a:br>
            <a:r>
              <a:rPr lang="en-US" altLang="zh-TW" sz="4200" dirty="0"/>
              <a:t>Buttons?</a:t>
            </a:r>
          </a:p>
        </p:txBody>
      </p:sp>
      <p:pic>
        <p:nvPicPr>
          <p:cNvPr id="7" name="圖片 6">
            <a:extLst>
              <a:ext uri="{FF2B5EF4-FFF2-40B4-BE49-F238E27FC236}">
                <a16:creationId xmlns:a16="http://schemas.microsoft.com/office/drawing/2014/main" id="{C8E73CB7-27D6-49F2-BD16-F6F18A4E77CF}"/>
              </a:ext>
            </a:extLst>
          </p:cNvPr>
          <p:cNvPicPr>
            <a:picLocks noChangeAspect="1"/>
          </p:cNvPicPr>
          <p:nvPr/>
        </p:nvPicPr>
        <p:blipFill rotWithShape="1">
          <a:blip r:embed="rId2">
            <a:extLst>
              <a:ext uri="{28A0092B-C50C-407E-A947-70E740481C1C}">
                <a14:useLocalDpi xmlns:a14="http://schemas.microsoft.com/office/drawing/2010/main" val="0"/>
              </a:ext>
            </a:extLst>
          </a:blip>
          <a:srcRect r="40519" b="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4" name="Group 13">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5" name="Freeform: Shape 14">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02906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BCBEA4F-4829-4DEB-842B-2820A795D194}"/>
              </a:ext>
            </a:extLst>
          </p:cNvPr>
          <p:cNvSpPr>
            <a:spLocks noGrp="1"/>
          </p:cNvSpPr>
          <p:nvPr>
            <p:ph type="title"/>
          </p:nvPr>
        </p:nvSpPr>
        <p:spPr>
          <a:xfrm>
            <a:off x="762000" y="762000"/>
            <a:ext cx="4947765" cy="2025649"/>
          </a:xfrm>
        </p:spPr>
        <p:txBody>
          <a:bodyPr anchor="b">
            <a:normAutofit/>
          </a:bodyPr>
          <a:lstStyle/>
          <a:p>
            <a:r>
              <a:rPr lang="en-US" altLang="zh-TW" dirty="0"/>
              <a:t>Pinning to The Edges</a:t>
            </a:r>
            <a:endParaRPr lang="zh-TW" altLang="en-US" dirty="0"/>
          </a:p>
        </p:txBody>
      </p:sp>
      <p:pic>
        <p:nvPicPr>
          <p:cNvPr id="5" name="圖片 4">
            <a:extLst>
              <a:ext uri="{FF2B5EF4-FFF2-40B4-BE49-F238E27FC236}">
                <a16:creationId xmlns:a16="http://schemas.microsoft.com/office/drawing/2014/main" id="{6CF05BF6-9519-4441-BC69-A489F08CB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374" y="762000"/>
            <a:ext cx="4707252" cy="5333999"/>
          </a:xfrm>
          <a:prstGeom prst="rect">
            <a:avLst/>
          </a:prstGeom>
        </p:spPr>
      </p:pic>
      <p:sp>
        <p:nvSpPr>
          <p:cNvPr id="3" name="內容版面配置區 2">
            <a:extLst>
              <a:ext uri="{FF2B5EF4-FFF2-40B4-BE49-F238E27FC236}">
                <a16:creationId xmlns:a16="http://schemas.microsoft.com/office/drawing/2014/main" id="{D3EE95FA-94AC-43B6-A97B-704BEED04F53}"/>
              </a:ext>
            </a:extLst>
          </p:cNvPr>
          <p:cNvSpPr>
            <a:spLocks noGrp="1"/>
          </p:cNvSpPr>
          <p:nvPr>
            <p:ph idx="1"/>
          </p:nvPr>
        </p:nvSpPr>
        <p:spPr>
          <a:xfrm>
            <a:off x="762000" y="3047999"/>
            <a:ext cx="4829101" cy="3048001"/>
          </a:xfrm>
        </p:spPr>
        <p:txBody>
          <a:bodyPr>
            <a:normAutofit/>
          </a:bodyPr>
          <a:lstStyle/>
          <a:p>
            <a:pPr algn="just"/>
            <a:r>
              <a:rPr lang="en-US" altLang="zh-TW" sz="2000" dirty="0"/>
              <a:t>If we want to bring an item to the middle, we have two options.</a:t>
            </a:r>
          </a:p>
          <a:p>
            <a:pPr algn="just"/>
            <a:r>
              <a:rPr lang="en-US" altLang="zh-TW" sz="2000" dirty="0"/>
              <a:t>We could simply do what we learned before, we can select the item and add the Constraints, so that it's pinned to the edges of the </a:t>
            </a:r>
            <a:r>
              <a:rPr lang="en-US" altLang="zh-TW" sz="2000" dirty="0" err="1"/>
              <a:t>superview</a:t>
            </a:r>
            <a:r>
              <a:rPr lang="en-US" altLang="zh-TW" sz="2000" dirty="0"/>
              <a:t>.</a:t>
            </a:r>
          </a:p>
          <a:p>
            <a:pPr algn="just"/>
            <a:r>
              <a:rPr lang="en-US" altLang="zh-TW" sz="2000" dirty="0"/>
              <a:t>But this is not going to look very good.</a:t>
            </a:r>
          </a:p>
        </p:txBody>
      </p:sp>
    </p:spTree>
    <p:extLst>
      <p:ext uri="{BB962C8B-B14F-4D97-AF65-F5344CB8AC3E}">
        <p14:creationId xmlns:p14="http://schemas.microsoft.com/office/powerpoint/2010/main" val="1361610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9EF5CE1-D1E1-4113-83EB-A9DAA52C0044}"/>
              </a:ext>
            </a:extLst>
          </p:cNvPr>
          <p:cNvSpPr>
            <a:spLocks noGrp="1"/>
          </p:cNvSpPr>
          <p:nvPr>
            <p:ph type="title"/>
          </p:nvPr>
        </p:nvSpPr>
        <p:spPr>
          <a:xfrm>
            <a:off x="7619523" y="885825"/>
            <a:ext cx="3810001" cy="1901824"/>
          </a:xfrm>
        </p:spPr>
        <p:txBody>
          <a:bodyPr anchor="b">
            <a:normAutofit/>
          </a:bodyPr>
          <a:lstStyle/>
          <a:p>
            <a:r>
              <a:rPr lang="en-US" altLang="zh-TW" dirty="0"/>
              <a:t>Alignment</a:t>
            </a:r>
            <a:endParaRPr lang="zh-TW" altLang="en-US" dirty="0"/>
          </a:p>
        </p:txBody>
      </p:sp>
      <p:pic>
        <p:nvPicPr>
          <p:cNvPr id="5" name="圖片 4">
            <a:extLst>
              <a:ext uri="{FF2B5EF4-FFF2-40B4-BE49-F238E27FC236}">
                <a16:creationId xmlns:a16="http://schemas.microsoft.com/office/drawing/2014/main" id="{F089017E-A02D-4173-A754-31A570439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610" y="762000"/>
            <a:ext cx="5797827" cy="5334000"/>
          </a:xfrm>
          <a:prstGeom prst="rect">
            <a:avLst/>
          </a:prstGeom>
        </p:spPr>
      </p:pic>
      <p:sp>
        <p:nvSpPr>
          <p:cNvPr id="3" name="內容版面配置區 2">
            <a:extLst>
              <a:ext uri="{FF2B5EF4-FFF2-40B4-BE49-F238E27FC236}">
                <a16:creationId xmlns:a16="http://schemas.microsoft.com/office/drawing/2014/main" id="{DBA40988-ED9F-43E3-9947-D2726A9BE13F}"/>
              </a:ext>
            </a:extLst>
          </p:cNvPr>
          <p:cNvSpPr>
            <a:spLocks noGrp="1"/>
          </p:cNvSpPr>
          <p:nvPr>
            <p:ph idx="1"/>
          </p:nvPr>
        </p:nvSpPr>
        <p:spPr>
          <a:xfrm>
            <a:off x="7619524" y="3047999"/>
            <a:ext cx="3810000" cy="3048001"/>
          </a:xfrm>
        </p:spPr>
        <p:txBody>
          <a:bodyPr>
            <a:normAutofit/>
          </a:bodyPr>
          <a:lstStyle/>
          <a:p>
            <a:pPr algn="just"/>
            <a:r>
              <a:rPr lang="en-US" altLang="zh-TW" sz="1800" dirty="0"/>
              <a:t>Instead, let's go ahead and click on the alignment button here and align it to be horizontally in the container and vertically in the container.</a:t>
            </a:r>
          </a:p>
          <a:p>
            <a:pPr algn="just"/>
            <a:endParaRPr lang="en-US" altLang="zh-TW" sz="1800" dirty="0"/>
          </a:p>
          <a:p>
            <a:pPr algn="just"/>
            <a:r>
              <a:rPr lang="en-US" altLang="zh-TW" sz="1800" dirty="0"/>
              <a:t>So, let's add those two constraints, And now when we turn to landscape, you can see it works just perfect.</a:t>
            </a:r>
            <a:endParaRPr lang="zh-TW" altLang="en-US" sz="1800" dirty="0"/>
          </a:p>
        </p:txBody>
      </p:sp>
    </p:spTree>
    <p:extLst>
      <p:ext uri="{BB962C8B-B14F-4D97-AF65-F5344CB8AC3E}">
        <p14:creationId xmlns:p14="http://schemas.microsoft.com/office/powerpoint/2010/main" val="3809686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CBEF08A-4854-4E42-9B92-8BCC6CAA4D21}"/>
              </a:ext>
            </a:extLst>
          </p:cNvPr>
          <p:cNvSpPr>
            <a:spLocks noGrp="1"/>
          </p:cNvSpPr>
          <p:nvPr>
            <p:ph type="title"/>
          </p:nvPr>
        </p:nvSpPr>
        <p:spPr>
          <a:xfrm>
            <a:off x="5334002" y="1163594"/>
            <a:ext cx="6095998" cy="1624055"/>
          </a:xfrm>
        </p:spPr>
        <p:txBody>
          <a:bodyPr anchor="b">
            <a:normAutofit/>
          </a:bodyPr>
          <a:lstStyle/>
          <a:p>
            <a:r>
              <a:rPr lang="en-US" altLang="zh-TW" dirty="0"/>
              <a:t>Pinning and Alignment </a:t>
            </a:r>
            <a:endParaRPr lang="zh-TW" altLang="en-US" dirty="0"/>
          </a:p>
        </p:txBody>
      </p:sp>
      <p:pic>
        <p:nvPicPr>
          <p:cNvPr id="8194" name="Picture 2">
            <a:extLst>
              <a:ext uri="{FF2B5EF4-FFF2-40B4-BE49-F238E27FC236}">
                <a16:creationId xmlns:a16="http://schemas.microsoft.com/office/drawing/2014/main" id="{C7F6B5EA-EE92-4D72-B7D1-9C53530B9C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635" y="1163594"/>
            <a:ext cx="2626506" cy="4932406"/>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內容版面配置區 2">
            <a:extLst>
              <a:ext uri="{FF2B5EF4-FFF2-40B4-BE49-F238E27FC236}">
                <a16:creationId xmlns:a16="http://schemas.microsoft.com/office/drawing/2014/main" id="{B11C0283-115D-4F60-B837-6A4A091F3A35}"/>
              </a:ext>
            </a:extLst>
          </p:cNvPr>
          <p:cNvSpPr>
            <a:spLocks noGrp="1"/>
          </p:cNvSpPr>
          <p:nvPr>
            <p:ph idx="1"/>
          </p:nvPr>
        </p:nvSpPr>
        <p:spPr>
          <a:xfrm>
            <a:off x="5334002" y="3047999"/>
            <a:ext cx="6095998" cy="3048001"/>
          </a:xfrm>
        </p:spPr>
        <p:txBody>
          <a:bodyPr>
            <a:normAutofit/>
          </a:bodyPr>
          <a:lstStyle/>
          <a:p>
            <a:pPr algn="just"/>
            <a:r>
              <a:rPr lang="en-US" altLang="zh-TW" dirty="0"/>
              <a:t>When we think about adding constraints, we can think about it in terms of pinning where we add these constraints that define the distance between our element and the containing view.</a:t>
            </a:r>
            <a:endParaRPr lang="zh-TW" altLang="en-US" dirty="0"/>
          </a:p>
        </p:txBody>
      </p:sp>
    </p:spTree>
    <p:extLst>
      <p:ext uri="{BB962C8B-B14F-4D97-AF65-F5344CB8AC3E}">
        <p14:creationId xmlns:p14="http://schemas.microsoft.com/office/powerpoint/2010/main" val="2718534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BEF08A-4854-4E42-9B92-8BCC6CAA4D21}"/>
              </a:ext>
            </a:extLst>
          </p:cNvPr>
          <p:cNvSpPr>
            <a:spLocks noGrp="1"/>
          </p:cNvSpPr>
          <p:nvPr>
            <p:ph type="title"/>
          </p:nvPr>
        </p:nvSpPr>
        <p:spPr>
          <a:xfrm>
            <a:off x="5334002" y="1163594"/>
            <a:ext cx="6095998" cy="1624055"/>
          </a:xfrm>
        </p:spPr>
        <p:txBody>
          <a:bodyPr anchor="b">
            <a:normAutofit/>
          </a:bodyPr>
          <a:lstStyle/>
          <a:p>
            <a:r>
              <a:rPr lang="en-US" altLang="zh-TW" dirty="0"/>
              <a:t>Pinning and Alignment </a:t>
            </a:r>
            <a:endParaRPr lang="zh-TW" altLang="en-US" dirty="0"/>
          </a:p>
        </p:txBody>
      </p:sp>
      <p:sp>
        <p:nvSpPr>
          <p:cNvPr id="3" name="內容版面配置區 2">
            <a:extLst>
              <a:ext uri="{FF2B5EF4-FFF2-40B4-BE49-F238E27FC236}">
                <a16:creationId xmlns:a16="http://schemas.microsoft.com/office/drawing/2014/main" id="{B11C0283-115D-4F60-B837-6A4A091F3A35}"/>
              </a:ext>
            </a:extLst>
          </p:cNvPr>
          <p:cNvSpPr>
            <a:spLocks noGrp="1"/>
          </p:cNvSpPr>
          <p:nvPr>
            <p:ph idx="1"/>
          </p:nvPr>
        </p:nvSpPr>
        <p:spPr>
          <a:xfrm>
            <a:off x="5334002" y="3047999"/>
            <a:ext cx="6095998" cy="3048001"/>
          </a:xfrm>
        </p:spPr>
        <p:txBody>
          <a:bodyPr>
            <a:normAutofit lnSpcReduction="10000"/>
          </a:bodyPr>
          <a:lstStyle/>
          <a:p>
            <a:pPr algn="just"/>
            <a:r>
              <a:rPr lang="en-US" altLang="zh-TW" dirty="0"/>
              <a:t>When we turn our phone, in this case, the landscape, it'll try to fit it still to the edges. </a:t>
            </a:r>
          </a:p>
          <a:p>
            <a:pPr algn="just"/>
            <a:r>
              <a:rPr lang="en-US" altLang="zh-TW" dirty="0"/>
              <a:t>Of course, some of these will have to break because we can no longer afford 100 </a:t>
            </a:r>
            <a:r>
              <a:rPr lang="en-US" altLang="zh-TW" dirty="0" err="1"/>
              <a:t>pixels,in</a:t>
            </a:r>
            <a:r>
              <a:rPr lang="en-US" altLang="zh-TW" dirty="0"/>
              <a:t> this case from the top and 100 pixels from the bottom. There isn't that amount of vertical space anymore.</a:t>
            </a:r>
            <a:endParaRPr lang="zh-TW" altLang="en-US" dirty="0"/>
          </a:p>
        </p:txBody>
      </p:sp>
      <p:pic>
        <p:nvPicPr>
          <p:cNvPr id="9218" name="Picture 2">
            <a:extLst>
              <a:ext uri="{FF2B5EF4-FFF2-40B4-BE49-F238E27FC236}">
                <a16:creationId xmlns:a16="http://schemas.microsoft.com/office/drawing/2014/main" id="{26244162-B0A1-4B49-A503-CC30DAAFD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54" y="1975621"/>
            <a:ext cx="4912734"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718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BEF08A-4854-4E42-9B92-8BCC6CAA4D21}"/>
              </a:ext>
            </a:extLst>
          </p:cNvPr>
          <p:cNvSpPr>
            <a:spLocks noGrp="1"/>
          </p:cNvSpPr>
          <p:nvPr>
            <p:ph type="title"/>
          </p:nvPr>
        </p:nvSpPr>
        <p:spPr>
          <a:xfrm>
            <a:off x="5334002" y="1163594"/>
            <a:ext cx="6095998" cy="1624055"/>
          </a:xfrm>
        </p:spPr>
        <p:txBody>
          <a:bodyPr anchor="b">
            <a:normAutofit/>
          </a:bodyPr>
          <a:lstStyle/>
          <a:p>
            <a:r>
              <a:rPr lang="en-US" altLang="zh-TW" dirty="0"/>
              <a:t>Pinning and Alignment </a:t>
            </a:r>
            <a:endParaRPr lang="zh-TW" altLang="en-US" dirty="0"/>
          </a:p>
        </p:txBody>
      </p:sp>
      <p:sp>
        <p:nvSpPr>
          <p:cNvPr id="3" name="內容版面配置區 2">
            <a:extLst>
              <a:ext uri="{FF2B5EF4-FFF2-40B4-BE49-F238E27FC236}">
                <a16:creationId xmlns:a16="http://schemas.microsoft.com/office/drawing/2014/main" id="{B11C0283-115D-4F60-B837-6A4A091F3A35}"/>
              </a:ext>
            </a:extLst>
          </p:cNvPr>
          <p:cNvSpPr>
            <a:spLocks noGrp="1"/>
          </p:cNvSpPr>
          <p:nvPr>
            <p:ph idx="1"/>
          </p:nvPr>
        </p:nvSpPr>
        <p:spPr>
          <a:xfrm>
            <a:off x="5334002" y="3047999"/>
            <a:ext cx="6095998" cy="3048001"/>
          </a:xfrm>
        </p:spPr>
        <p:txBody>
          <a:bodyPr>
            <a:normAutofit/>
          </a:bodyPr>
          <a:lstStyle/>
          <a:p>
            <a:pPr algn="just"/>
            <a:r>
              <a:rPr lang="en-US" altLang="zh-TW" dirty="0"/>
              <a:t>the alignment technique where we say that we want to align our button horizontally in the center of our screen as well as vertically in the center.</a:t>
            </a:r>
            <a:endParaRPr lang="zh-TW" altLang="en-US" dirty="0"/>
          </a:p>
        </p:txBody>
      </p:sp>
      <p:pic>
        <p:nvPicPr>
          <p:cNvPr id="12290" name="Picture 2">
            <a:extLst>
              <a:ext uri="{FF2B5EF4-FFF2-40B4-BE49-F238E27FC236}">
                <a16:creationId xmlns:a16="http://schemas.microsoft.com/office/drawing/2014/main" id="{0268424E-61AC-4DFD-AFF6-4AFC1678C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33" y="2402114"/>
            <a:ext cx="4804655" cy="285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069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94EFD52-CEAF-4A58-A04B-97FD278D6E74}"/>
              </a:ext>
            </a:extLst>
          </p:cNvPr>
          <p:cNvSpPr>
            <a:spLocks noGrp="1"/>
          </p:cNvSpPr>
          <p:nvPr>
            <p:ph type="title"/>
          </p:nvPr>
        </p:nvSpPr>
        <p:spPr>
          <a:xfrm>
            <a:off x="6857999" y="954741"/>
            <a:ext cx="4572000" cy="3074334"/>
          </a:xfrm>
        </p:spPr>
        <p:txBody>
          <a:bodyPr vert="horz" lIns="91440" tIns="45720" rIns="91440" bIns="45720" rtlCol="0" anchor="b" anchorCtr="0">
            <a:normAutofit/>
          </a:bodyPr>
          <a:lstStyle/>
          <a:p>
            <a:r>
              <a:rPr lang="en-US" altLang="zh-TW" sz="3800"/>
              <a:t>But there is a big problem once you see my iPhone or click the orientation button on your Xcode… </a:t>
            </a:r>
          </a:p>
        </p:txBody>
      </p:sp>
      <p:grpSp>
        <p:nvGrpSpPr>
          <p:cNvPr id="17" name="Group 11">
            <a:extLst>
              <a:ext uri="{FF2B5EF4-FFF2-40B4-BE49-F238E27FC236}">
                <a16:creationId xmlns:a16="http://schemas.microsoft.com/office/drawing/2014/main" id="{4607343F-9D74-46A1-AC52-4511681370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8" name="Freeform: Shape 12">
              <a:extLst>
                <a:ext uri="{FF2B5EF4-FFF2-40B4-BE49-F238E27FC236}">
                  <a16:creationId xmlns:a16="http://schemas.microsoft.com/office/drawing/2014/main" id="{81C95307-A0F9-4527-8C28-5D3F2001F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3">
              <a:extLst>
                <a:ext uri="{FF2B5EF4-FFF2-40B4-BE49-F238E27FC236}">
                  <a16:creationId xmlns:a16="http://schemas.microsoft.com/office/drawing/2014/main" id="{C1427FB5-5ABE-4017-8473-FFBC0FBB7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圖片 4">
            <a:extLst>
              <a:ext uri="{FF2B5EF4-FFF2-40B4-BE49-F238E27FC236}">
                <a16:creationId xmlns:a16="http://schemas.microsoft.com/office/drawing/2014/main" id="{87BA27C9-866B-4195-9CF7-F98B40774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38" y="4983816"/>
            <a:ext cx="11156323" cy="1171415"/>
          </a:xfrm>
          <a:prstGeom prst="rect">
            <a:avLst/>
          </a:prstGeom>
        </p:spPr>
      </p:pic>
      <p:sp>
        <p:nvSpPr>
          <p:cNvPr id="6" name="矩形 5">
            <a:extLst>
              <a:ext uri="{FF2B5EF4-FFF2-40B4-BE49-F238E27FC236}">
                <a16:creationId xmlns:a16="http://schemas.microsoft.com/office/drawing/2014/main" id="{ECDE76B6-3120-4F32-AB25-5446C21702DD}"/>
              </a:ext>
            </a:extLst>
          </p:cNvPr>
          <p:cNvSpPr/>
          <p:nvPr/>
        </p:nvSpPr>
        <p:spPr>
          <a:xfrm>
            <a:off x="1711354" y="5352176"/>
            <a:ext cx="445513" cy="453006"/>
          </a:xfrm>
          <a:prstGeom prst="rect">
            <a:avLst/>
          </a:prstGeom>
          <a:noFill/>
          <a:ln w="57150">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下 7">
            <a:extLst>
              <a:ext uri="{FF2B5EF4-FFF2-40B4-BE49-F238E27FC236}">
                <a16:creationId xmlns:a16="http://schemas.microsoft.com/office/drawing/2014/main" id="{5A53DAFD-EBF5-4C85-9391-1A8BFBF90C8C}"/>
              </a:ext>
            </a:extLst>
          </p:cNvPr>
          <p:cNvSpPr/>
          <p:nvPr/>
        </p:nvSpPr>
        <p:spPr>
          <a:xfrm rot="11986703">
            <a:off x="2169942" y="3060801"/>
            <a:ext cx="218664" cy="2322895"/>
          </a:xfrm>
          <a:prstGeom prst="downArrow">
            <a:avLst/>
          </a:prstGeom>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2CFF051C-148B-41AD-AEAF-2C05E6A72B68}"/>
              </a:ext>
            </a:extLst>
          </p:cNvPr>
          <p:cNvSpPr/>
          <p:nvPr/>
        </p:nvSpPr>
        <p:spPr>
          <a:xfrm>
            <a:off x="132024" y="2531686"/>
            <a:ext cx="5381602" cy="646331"/>
          </a:xfrm>
          <a:prstGeom prst="rect">
            <a:avLst/>
          </a:prstGeom>
          <a:noFill/>
        </p:spPr>
        <p:txBody>
          <a:bodyPr wrap="none" lIns="91440" tIns="45720" rIns="91440" bIns="45720">
            <a:spAutoFit/>
          </a:bodyPr>
          <a:lstStyle/>
          <a:p>
            <a:pPr algn="ctr"/>
            <a:r>
              <a:rPr lang="en-US" altLang="zh-TW"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Click the Orientation Button</a:t>
            </a:r>
            <a:endParaRPr lang="zh-TW"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98420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BEF08A-4854-4E42-9B92-8BCC6CAA4D21}"/>
              </a:ext>
            </a:extLst>
          </p:cNvPr>
          <p:cNvSpPr>
            <a:spLocks noGrp="1"/>
          </p:cNvSpPr>
          <p:nvPr>
            <p:ph type="title"/>
          </p:nvPr>
        </p:nvSpPr>
        <p:spPr>
          <a:xfrm>
            <a:off x="5334002" y="1163594"/>
            <a:ext cx="6095998" cy="1624055"/>
          </a:xfrm>
        </p:spPr>
        <p:txBody>
          <a:bodyPr anchor="b">
            <a:normAutofit/>
          </a:bodyPr>
          <a:lstStyle/>
          <a:p>
            <a:r>
              <a:rPr lang="en-US" altLang="zh-TW" dirty="0"/>
              <a:t>Pinning and Alignment </a:t>
            </a:r>
            <a:endParaRPr lang="zh-TW" altLang="en-US" dirty="0"/>
          </a:p>
        </p:txBody>
      </p:sp>
      <p:sp>
        <p:nvSpPr>
          <p:cNvPr id="3" name="內容版面配置區 2">
            <a:extLst>
              <a:ext uri="{FF2B5EF4-FFF2-40B4-BE49-F238E27FC236}">
                <a16:creationId xmlns:a16="http://schemas.microsoft.com/office/drawing/2014/main" id="{B11C0283-115D-4F60-B837-6A4A091F3A35}"/>
              </a:ext>
            </a:extLst>
          </p:cNvPr>
          <p:cNvSpPr>
            <a:spLocks noGrp="1"/>
          </p:cNvSpPr>
          <p:nvPr>
            <p:ph idx="1"/>
          </p:nvPr>
        </p:nvSpPr>
        <p:spPr>
          <a:xfrm>
            <a:off x="5334002" y="3809999"/>
            <a:ext cx="6095998" cy="1571699"/>
          </a:xfrm>
        </p:spPr>
        <p:txBody>
          <a:bodyPr>
            <a:normAutofit/>
          </a:bodyPr>
          <a:lstStyle/>
          <a:p>
            <a:pPr algn="just"/>
            <a:r>
              <a:rPr lang="en-US" altLang="zh-TW" dirty="0"/>
              <a:t>When our phone turns, the button is going to forever remain in the middle.</a:t>
            </a:r>
          </a:p>
        </p:txBody>
      </p:sp>
      <p:pic>
        <p:nvPicPr>
          <p:cNvPr id="14338" name="Picture 2">
            <a:extLst>
              <a:ext uri="{FF2B5EF4-FFF2-40B4-BE49-F238E27FC236}">
                <a16:creationId xmlns:a16="http://schemas.microsoft.com/office/drawing/2014/main" id="{5F09C441-272F-4EA4-807D-B665FD050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56" y="2035637"/>
            <a:ext cx="4724545" cy="278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971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4" name="Rectangle 7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CBEF08A-4854-4E42-9B92-8BCC6CAA4D21}"/>
              </a:ext>
            </a:extLst>
          </p:cNvPr>
          <p:cNvSpPr>
            <a:spLocks noGrp="1"/>
          </p:cNvSpPr>
          <p:nvPr>
            <p:ph type="title"/>
          </p:nvPr>
        </p:nvSpPr>
        <p:spPr>
          <a:xfrm>
            <a:off x="5334002" y="1163594"/>
            <a:ext cx="6095998" cy="1624055"/>
          </a:xfrm>
        </p:spPr>
        <p:txBody>
          <a:bodyPr anchor="b">
            <a:normAutofit/>
          </a:bodyPr>
          <a:lstStyle/>
          <a:p>
            <a:r>
              <a:rPr lang="en-US" altLang="zh-TW"/>
              <a:t>Pinning and Alignment </a:t>
            </a:r>
            <a:endParaRPr lang="zh-TW" altLang="en-US" dirty="0"/>
          </a:p>
        </p:txBody>
      </p:sp>
      <p:pic>
        <p:nvPicPr>
          <p:cNvPr id="15362" name="Picture 2">
            <a:extLst>
              <a:ext uri="{FF2B5EF4-FFF2-40B4-BE49-F238E27FC236}">
                <a16:creationId xmlns:a16="http://schemas.microsoft.com/office/drawing/2014/main" id="{192F3198-84B0-4534-BF1B-15C66110FF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0124" y="1163594"/>
            <a:ext cx="2515527" cy="4932406"/>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內容版面配置區 4">
            <a:extLst>
              <a:ext uri="{FF2B5EF4-FFF2-40B4-BE49-F238E27FC236}">
                <a16:creationId xmlns:a16="http://schemas.microsoft.com/office/drawing/2014/main" id="{5CB5C830-B9E9-4486-857F-8C6447D38F11}"/>
              </a:ext>
            </a:extLst>
          </p:cNvPr>
          <p:cNvSpPr>
            <a:spLocks noGrp="1"/>
          </p:cNvSpPr>
          <p:nvPr>
            <p:ph idx="1"/>
          </p:nvPr>
        </p:nvSpPr>
        <p:spPr>
          <a:xfrm>
            <a:off x="5334002" y="3047999"/>
            <a:ext cx="6095998" cy="3048001"/>
          </a:xfrm>
        </p:spPr>
        <p:txBody>
          <a:bodyPr>
            <a:normAutofit/>
          </a:bodyPr>
          <a:lstStyle/>
          <a:p>
            <a:pPr algn="just"/>
            <a:r>
              <a:rPr lang="en-US" altLang="zh-TW" dirty="0"/>
              <a:t>We can also use a combination of these two techniques where we say that our button needs to be in the horizontal center of the phone, but it also needs to be constrained so that it's always 30 points from the bottom of the safe area.</a:t>
            </a:r>
            <a:endParaRPr lang="zh-TW" altLang="en-US" dirty="0"/>
          </a:p>
        </p:txBody>
      </p:sp>
    </p:spTree>
    <p:extLst>
      <p:ext uri="{BB962C8B-B14F-4D97-AF65-F5344CB8AC3E}">
        <p14:creationId xmlns:p14="http://schemas.microsoft.com/office/powerpoint/2010/main" val="489589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BEF08A-4854-4E42-9B92-8BCC6CAA4D21}"/>
              </a:ext>
            </a:extLst>
          </p:cNvPr>
          <p:cNvSpPr>
            <a:spLocks noGrp="1"/>
          </p:cNvSpPr>
          <p:nvPr>
            <p:ph type="title"/>
          </p:nvPr>
        </p:nvSpPr>
        <p:spPr>
          <a:xfrm>
            <a:off x="5334002" y="1163594"/>
            <a:ext cx="6095998" cy="1624055"/>
          </a:xfrm>
        </p:spPr>
        <p:txBody>
          <a:bodyPr anchor="b">
            <a:normAutofit/>
          </a:bodyPr>
          <a:lstStyle/>
          <a:p>
            <a:r>
              <a:rPr lang="en-US" altLang="zh-TW"/>
              <a:t>Pinning and Alignment </a:t>
            </a:r>
            <a:endParaRPr lang="zh-TW" altLang="en-US" dirty="0"/>
          </a:p>
        </p:txBody>
      </p:sp>
      <p:sp>
        <p:nvSpPr>
          <p:cNvPr id="5" name="內容版面配置區 4">
            <a:extLst>
              <a:ext uri="{FF2B5EF4-FFF2-40B4-BE49-F238E27FC236}">
                <a16:creationId xmlns:a16="http://schemas.microsoft.com/office/drawing/2014/main" id="{5CB5C830-B9E9-4486-857F-8C6447D38F11}"/>
              </a:ext>
            </a:extLst>
          </p:cNvPr>
          <p:cNvSpPr>
            <a:spLocks noGrp="1"/>
          </p:cNvSpPr>
          <p:nvPr>
            <p:ph idx="1"/>
          </p:nvPr>
        </p:nvSpPr>
        <p:spPr>
          <a:xfrm>
            <a:off x="5334002" y="3047999"/>
            <a:ext cx="6095998" cy="3048001"/>
          </a:xfrm>
        </p:spPr>
        <p:txBody>
          <a:bodyPr>
            <a:normAutofit fontScale="92500" lnSpcReduction="20000"/>
          </a:bodyPr>
          <a:lstStyle/>
          <a:p>
            <a:pPr algn="just"/>
            <a:r>
              <a:rPr lang="en-US" altLang="zh-TW" dirty="0"/>
              <a:t>When our phone turns, it's going to keep all of those rules and it's going to look slightly different from before where it was just simply in the middle of the screen, but we're now using a combination of both alignments, which aligns to the center vertically or horizontally, as well as pinning, where we add a distance that our element needs to be from the edge of its containing view. </a:t>
            </a:r>
            <a:endParaRPr lang="zh-TW" altLang="en-US" dirty="0"/>
          </a:p>
        </p:txBody>
      </p:sp>
      <p:pic>
        <p:nvPicPr>
          <p:cNvPr id="16386" name="Picture 2">
            <a:extLst>
              <a:ext uri="{FF2B5EF4-FFF2-40B4-BE49-F238E27FC236}">
                <a16:creationId xmlns:a16="http://schemas.microsoft.com/office/drawing/2014/main" id="{47BE6064-A259-4C8A-AC22-D07D2D66E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24" y="2246299"/>
            <a:ext cx="5145078" cy="304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499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E5DF58-5CFD-4D62-AC3A-9EA04E1AF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en puzzle">
            <a:extLst>
              <a:ext uri="{FF2B5EF4-FFF2-40B4-BE49-F238E27FC236}">
                <a16:creationId xmlns:a16="http://schemas.microsoft.com/office/drawing/2014/main" id="{17967381-E710-F780-068A-2FCD9E8E4BF3}"/>
              </a:ext>
            </a:extLst>
          </p:cNvPr>
          <p:cNvPicPr>
            <a:picLocks noChangeAspect="1"/>
          </p:cNvPicPr>
          <p:nvPr/>
        </p:nvPicPr>
        <p:blipFill rotWithShape="1">
          <a:blip r:embed="rId2"/>
          <a:srcRect t="6483" b="9247"/>
          <a:stretch/>
        </p:blipFill>
        <p:spPr>
          <a:xfrm>
            <a:off x="20" y="10"/>
            <a:ext cx="12191979" cy="6857989"/>
          </a:xfrm>
          <a:prstGeom prst="rect">
            <a:avLst/>
          </a:prstGeom>
        </p:spPr>
      </p:pic>
      <p:sp useBgFill="1">
        <p:nvSpPr>
          <p:cNvPr id="11" name="Freeform: Shape 10">
            <a:extLst>
              <a:ext uri="{FF2B5EF4-FFF2-40B4-BE49-F238E27FC236}">
                <a16:creationId xmlns:a16="http://schemas.microsoft.com/office/drawing/2014/main" id="{8064D39A-E0A4-461B-A8D2-9C3AE870C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98188838-06EF-4042-94F6-B1802BF5CB51}"/>
              </a:ext>
            </a:extLst>
          </p:cNvPr>
          <p:cNvSpPr>
            <a:spLocks noGrp="1"/>
          </p:cNvSpPr>
          <p:nvPr>
            <p:ph type="title"/>
          </p:nvPr>
        </p:nvSpPr>
        <p:spPr>
          <a:xfrm>
            <a:off x="1095376" y="1771650"/>
            <a:ext cx="4629150" cy="1343026"/>
          </a:xfrm>
        </p:spPr>
        <p:txBody>
          <a:bodyPr anchor="b">
            <a:normAutofit/>
          </a:bodyPr>
          <a:lstStyle/>
          <a:p>
            <a:r>
              <a:rPr lang="en-US" altLang="zh-TW" dirty="0"/>
              <a:t>Challenge </a:t>
            </a:r>
            <a:endParaRPr lang="zh-TW" altLang="en-US" dirty="0"/>
          </a:p>
        </p:txBody>
      </p:sp>
      <p:sp>
        <p:nvSpPr>
          <p:cNvPr id="3" name="內容版面配置區 2">
            <a:extLst>
              <a:ext uri="{FF2B5EF4-FFF2-40B4-BE49-F238E27FC236}">
                <a16:creationId xmlns:a16="http://schemas.microsoft.com/office/drawing/2014/main" id="{582F14E3-AE63-4D27-840D-2E1C0B4D333F}"/>
              </a:ext>
            </a:extLst>
          </p:cNvPr>
          <p:cNvSpPr>
            <a:spLocks noGrp="1"/>
          </p:cNvSpPr>
          <p:nvPr>
            <p:ph idx="1"/>
          </p:nvPr>
        </p:nvSpPr>
        <p:spPr>
          <a:xfrm>
            <a:off x="1095376" y="3295649"/>
            <a:ext cx="4629150" cy="1924051"/>
          </a:xfrm>
        </p:spPr>
        <p:txBody>
          <a:bodyPr>
            <a:normAutofit/>
          </a:bodyPr>
          <a:lstStyle/>
          <a:p>
            <a:pPr algn="just"/>
            <a:r>
              <a:rPr lang="en-US" altLang="zh-TW" sz="2200" dirty="0"/>
              <a:t>Add some constraints to </a:t>
            </a:r>
            <a:r>
              <a:rPr lang="en-US" altLang="zh-TW" sz="2200" b="1" u="sng" dirty="0"/>
              <a:t>a new label </a:t>
            </a:r>
            <a:r>
              <a:rPr lang="en-US" altLang="zh-TW" sz="2200" dirty="0"/>
              <a:t>to make it </a:t>
            </a:r>
            <a:r>
              <a:rPr lang="en-US" altLang="zh-TW" sz="2200" b="1" u="sng" dirty="0"/>
              <a:t>centered in the horizontal axis</a:t>
            </a:r>
            <a:r>
              <a:rPr lang="en-US" altLang="zh-TW" sz="2200" dirty="0"/>
              <a:t>, but make sure it's also about </a:t>
            </a:r>
            <a:r>
              <a:rPr lang="en-US" altLang="zh-TW" sz="2200" b="1" u="sng" dirty="0"/>
              <a:t>15 pixels below the dice logo </a:t>
            </a:r>
            <a:r>
              <a:rPr lang="en-US" altLang="zh-TW" sz="2200" dirty="0"/>
              <a:t>even when we turn to landscape.</a:t>
            </a:r>
            <a:endParaRPr lang="zh-TW" altLang="en-US" sz="2200" dirty="0"/>
          </a:p>
        </p:txBody>
      </p:sp>
      <p:pic>
        <p:nvPicPr>
          <p:cNvPr id="6" name="圖片 5">
            <a:extLst>
              <a:ext uri="{FF2B5EF4-FFF2-40B4-BE49-F238E27FC236}">
                <a16:creationId xmlns:a16="http://schemas.microsoft.com/office/drawing/2014/main" id="{0EDE6075-2B84-4100-8C71-6F4270D6B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16" y="167524"/>
            <a:ext cx="2311099" cy="4137776"/>
          </a:xfrm>
          <a:prstGeom prst="rect">
            <a:avLst/>
          </a:prstGeom>
        </p:spPr>
      </p:pic>
      <p:pic>
        <p:nvPicPr>
          <p:cNvPr id="8" name="圖片 7" descr="一張含有 文字, 監視器, 電子用品, 螢幕 的圖片&#10;&#10;自動產生的描述">
            <a:extLst>
              <a:ext uri="{FF2B5EF4-FFF2-40B4-BE49-F238E27FC236}">
                <a16:creationId xmlns:a16="http://schemas.microsoft.com/office/drawing/2014/main" id="{4DA391B4-C552-4322-B8BC-1BD780DCC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2973" y="4636136"/>
            <a:ext cx="3990161" cy="2054340"/>
          </a:xfrm>
          <a:prstGeom prst="rect">
            <a:avLst/>
          </a:prstGeom>
        </p:spPr>
      </p:pic>
    </p:spTree>
    <p:extLst>
      <p:ext uri="{BB962C8B-B14F-4D97-AF65-F5344CB8AC3E}">
        <p14:creationId xmlns:p14="http://schemas.microsoft.com/office/powerpoint/2010/main" val="2186599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loorplan on a table">
            <a:extLst>
              <a:ext uri="{FF2B5EF4-FFF2-40B4-BE49-F238E27FC236}">
                <a16:creationId xmlns:a16="http://schemas.microsoft.com/office/drawing/2014/main" id="{2EC42576-13B7-CEF1-6D5F-8F909A9165A3}"/>
              </a:ext>
            </a:extLst>
          </p:cNvPr>
          <p:cNvPicPr>
            <a:picLocks noChangeAspect="1"/>
          </p:cNvPicPr>
          <p:nvPr/>
        </p:nvPicPr>
        <p:blipFill rotWithShape="1">
          <a:blip r:embed="rId2"/>
          <a:srcRect t="7476" r="1" b="12735"/>
          <a:stretch/>
        </p:blipFill>
        <p:spPr>
          <a:xfrm>
            <a:off x="20" y="10"/>
            <a:ext cx="12191435" cy="6857989"/>
          </a:xfrm>
          <a:prstGeom prst="rect">
            <a:avLst/>
          </a:prstGeom>
        </p:spPr>
      </p:pic>
      <p:sp>
        <p:nvSpPr>
          <p:cNvPr id="10" name="Rectangle 9">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E8D2193-42E5-4793-ABB7-8E539ADFEBDE}"/>
              </a:ext>
            </a:extLst>
          </p:cNvPr>
          <p:cNvSpPr>
            <a:spLocks noGrp="1"/>
          </p:cNvSpPr>
          <p:nvPr>
            <p:ph type="title"/>
          </p:nvPr>
        </p:nvSpPr>
        <p:spPr>
          <a:xfrm>
            <a:off x="761999" y="1523998"/>
            <a:ext cx="7690965" cy="3759977"/>
          </a:xfrm>
          <a:solidFill>
            <a:schemeClr val="tx2">
              <a:lumMod val="50000"/>
            </a:schemeClr>
          </a:solidFill>
        </p:spPr>
        <p:txBody>
          <a:bodyPr vert="horz" lIns="91440" tIns="45720" rIns="91440" bIns="45720" rtlCol="0" anchor="ctr" anchorCtr="0">
            <a:normAutofit/>
          </a:bodyPr>
          <a:lstStyle/>
          <a:p>
            <a:r>
              <a:rPr lang="en-US" altLang="zh-TW" sz="2600" dirty="0">
                <a:solidFill>
                  <a:srgbClr val="FFFFFF"/>
                </a:solidFill>
              </a:rPr>
              <a:t>In the next lesson, </a:t>
            </a:r>
            <a:br>
              <a:rPr lang="en-US" altLang="zh-TW" sz="2600" dirty="0">
                <a:solidFill>
                  <a:srgbClr val="FFFFFF"/>
                </a:solidFill>
              </a:rPr>
            </a:br>
            <a:r>
              <a:rPr lang="en-US" altLang="zh-TW" sz="2600" dirty="0">
                <a:solidFill>
                  <a:srgbClr val="FFFFFF"/>
                </a:solidFill>
              </a:rPr>
              <a:t>we will see more complex layouts in our </a:t>
            </a:r>
            <a:r>
              <a:rPr lang="en-US" altLang="zh-TW" sz="2600" dirty="0" err="1">
                <a:solidFill>
                  <a:srgbClr val="FFFFFF"/>
                </a:solidFill>
              </a:rPr>
              <a:t>Main.storyboard</a:t>
            </a:r>
            <a:r>
              <a:rPr lang="en-US" altLang="zh-TW" sz="2600" dirty="0">
                <a:solidFill>
                  <a:srgbClr val="FFFFFF"/>
                </a:solidFill>
              </a:rPr>
              <a:t> using some of the things that</a:t>
            </a:r>
            <a:br>
              <a:rPr lang="en-US" altLang="zh-TW" sz="2600" dirty="0">
                <a:solidFill>
                  <a:srgbClr val="FFFFFF"/>
                </a:solidFill>
              </a:rPr>
            </a:br>
            <a:r>
              <a:rPr lang="en-US" altLang="zh-TW" sz="2600" dirty="0">
                <a:solidFill>
                  <a:srgbClr val="FFFFFF"/>
                </a:solidFill>
              </a:rPr>
              <a:t>we've learned, but also creating some </a:t>
            </a:r>
            <a:r>
              <a:rPr lang="en-US" altLang="zh-TW" sz="2600" b="1" u="sng" dirty="0">
                <a:solidFill>
                  <a:srgbClr val="FFFFFF"/>
                </a:solidFill>
              </a:rPr>
              <a:t>containers</a:t>
            </a:r>
            <a:r>
              <a:rPr lang="en-US" altLang="zh-TW" sz="2600" dirty="0">
                <a:solidFill>
                  <a:srgbClr val="FFFFFF"/>
                </a:solidFill>
              </a:rPr>
              <a:t> to embed our elements in, so that we don't always have</a:t>
            </a:r>
            <a:br>
              <a:rPr lang="en-US" altLang="zh-TW" sz="2600" dirty="0">
                <a:solidFill>
                  <a:srgbClr val="FFFFFF"/>
                </a:solidFill>
              </a:rPr>
            </a:br>
            <a:r>
              <a:rPr lang="en-US" altLang="zh-TW" sz="2600" dirty="0">
                <a:solidFill>
                  <a:srgbClr val="FFFFFF"/>
                </a:solidFill>
              </a:rPr>
              <a:t>to align or pin it to the super view.</a:t>
            </a:r>
          </a:p>
        </p:txBody>
      </p:sp>
    </p:spTree>
    <p:extLst>
      <p:ext uri="{BB962C8B-B14F-4D97-AF65-F5344CB8AC3E}">
        <p14:creationId xmlns:p14="http://schemas.microsoft.com/office/powerpoint/2010/main" val="2573270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6BBDB46-630A-4D6D-A6EA-DE405A8F464F}"/>
              </a:ext>
            </a:extLst>
          </p:cNvPr>
          <p:cNvSpPr>
            <a:spLocks noGrp="1"/>
          </p:cNvSpPr>
          <p:nvPr>
            <p:ph type="title"/>
          </p:nvPr>
        </p:nvSpPr>
        <p:spPr>
          <a:xfrm>
            <a:off x="819383" y="1163594"/>
            <a:ext cx="10455568" cy="2923375"/>
          </a:xfrm>
        </p:spPr>
        <p:txBody>
          <a:bodyPr vert="horz" lIns="91440" tIns="45720" rIns="91440" bIns="45720" rtlCol="0" anchor="b" anchorCtr="0">
            <a:normAutofit/>
          </a:bodyPr>
          <a:lstStyle/>
          <a:p>
            <a:pPr algn="just"/>
            <a:r>
              <a:rPr lang="en-US" altLang="zh-TW" sz="5000" dirty="0"/>
              <a:t>So Today‘s lesson is about how to make your app look beautiful on “all” screen sizes and orientations!</a:t>
            </a:r>
          </a:p>
        </p:txBody>
      </p:sp>
      <p:grpSp>
        <p:nvGrpSpPr>
          <p:cNvPr id="9" name="Group 8">
            <a:extLst>
              <a:ext uri="{FF2B5EF4-FFF2-40B4-BE49-F238E27FC236}">
                <a16:creationId xmlns:a16="http://schemas.microsoft.com/office/drawing/2014/main" id="{648ED110-4482-40CA-9CCB-3A3DF37D55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10" name="Freeform: Shape 9">
              <a:extLst>
                <a:ext uri="{FF2B5EF4-FFF2-40B4-BE49-F238E27FC236}">
                  <a16:creationId xmlns:a16="http://schemas.microsoft.com/office/drawing/2014/main" id="{246D154F-9E4F-4BAB-9E27-642EAB2EA5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064496DF-E0AD-4FB8-B8B5-EE1502F1603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4" name="Freeform: Shape 11">
                <a:extLst>
                  <a:ext uri="{FF2B5EF4-FFF2-40B4-BE49-F238E27FC236}">
                    <a16:creationId xmlns:a16="http://schemas.microsoft.com/office/drawing/2014/main" id="{50C3D9EF-A4AC-4717-9584-617E7F3AD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12">
                <a:extLst>
                  <a:ext uri="{FF2B5EF4-FFF2-40B4-BE49-F238E27FC236}">
                    <a16:creationId xmlns:a16="http://schemas.microsoft.com/office/drawing/2014/main" id="{7C880BB0-FB1C-4D74-B566-0D3273334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3733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y cars lined up in a row on floor">
            <a:extLst>
              <a:ext uri="{FF2B5EF4-FFF2-40B4-BE49-F238E27FC236}">
                <a16:creationId xmlns:a16="http://schemas.microsoft.com/office/drawing/2014/main" id="{AD880C29-A843-F965-9F4E-DEC86B7987D8}"/>
              </a:ext>
            </a:extLst>
          </p:cNvPr>
          <p:cNvPicPr>
            <a:picLocks noChangeAspect="1"/>
          </p:cNvPicPr>
          <p:nvPr/>
        </p:nvPicPr>
        <p:blipFill rotWithShape="1">
          <a:blip r:embed="rId2"/>
          <a:srcRect t="15410" r="1" b="1"/>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AA3D340-94DE-4E67-A70A-D158DCF27616}"/>
              </a:ext>
            </a:extLst>
          </p:cNvPr>
          <p:cNvSpPr>
            <a:spLocks noGrp="1"/>
          </p:cNvSpPr>
          <p:nvPr>
            <p:ph type="title"/>
          </p:nvPr>
        </p:nvSpPr>
        <p:spPr>
          <a:xfrm>
            <a:off x="762000" y="1523999"/>
            <a:ext cx="5334000" cy="3535018"/>
          </a:xfrm>
        </p:spPr>
        <p:txBody>
          <a:bodyPr vert="horz" lIns="91440" tIns="45720" rIns="91440" bIns="45720" rtlCol="0" anchor="ctr" anchorCtr="0">
            <a:normAutofit/>
          </a:bodyPr>
          <a:lstStyle/>
          <a:p>
            <a:r>
              <a:rPr lang="en-US" altLang="zh-TW" sz="8000" dirty="0">
                <a:solidFill>
                  <a:srgbClr val="FFFFFF"/>
                </a:solidFill>
              </a:rPr>
              <a:t>Auto </a:t>
            </a:r>
            <a:br>
              <a:rPr lang="en-US" altLang="zh-TW" sz="8000" dirty="0">
                <a:solidFill>
                  <a:srgbClr val="FFFFFF"/>
                </a:solidFill>
              </a:rPr>
            </a:br>
            <a:r>
              <a:rPr lang="en-US" altLang="zh-TW" sz="8000" dirty="0">
                <a:solidFill>
                  <a:srgbClr val="FFFFFF"/>
                </a:solidFill>
              </a:rPr>
              <a:t>Layout</a:t>
            </a:r>
          </a:p>
        </p:txBody>
      </p:sp>
    </p:spTree>
    <p:extLst>
      <p:ext uri="{BB962C8B-B14F-4D97-AF65-F5344CB8AC3E}">
        <p14:creationId xmlns:p14="http://schemas.microsoft.com/office/powerpoint/2010/main" val="3496690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1B03925-2327-4C8F-9351-C7B3C5819C09}"/>
              </a:ext>
            </a:extLst>
          </p:cNvPr>
          <p:cNvSpPr>
            <a:spLocks noGrp="1"/>
          </p:cNvSpPr>
          <p:nvPr>
            <p:ph type="title"/>
          </p:nvPr>
        </p:nvSpPr>
        <p:spPr>
          <a:xfrm>
            <a:off x="762000" y="1009650"/>
            <a:ext cx="4400549" cy="1857375"/>
          </a:xfrm>
        </p:spPr>
        <p:txBody>
          <a:bodyPr anchor="b">
            <a:normAutofit/>
          </a:bodyPr>
          <a:lstStyle/>
          <a:p>
            <a:r>
              <a:rPr lang="en-US" altLang="zh-TW" dirty="0"/>
              <a:t>Layout Rules</a:t>
            </a:r>
            <a:endParaRPr lang="zh-TW" altLang="en-US" dirty="0"/>
          </a:p>
        </p:txBody>
      </p:sp>
      <p:pic>
        <p:nvPicPr>
          <p:cNvPr id="1026" name="Picture 2" descr="一張含有 文字 的圖片&#10;&#10;自動產生的描述">
            <a:extLst>
              <a:ext uri="{FF2B5EF4-FFF2-40B4-BE49-F238E27FC236}">
                <a16:creationId xmlns:a16="http://schemas.microsoft.com/office/drawing/2014/main" id="{00FFF3A9-E8E2-45A1-B33E-3CA21F9031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2" r="3" b="3"/>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74" name="Freeform: Shape 7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內容版面配置區 2">
            <a:extLst>
              <a:ext uri="{FF2B5EF4-FFF2-40B4-BE49-F238E27FC236}">
                <a16:creationId xmlns:a16="http://schemas.microsoft.com/office/drawing/2014/main" id="{C685FE1F-18F9-4430-BCF7-C56681BEFBF4}"/>
              </a:ext>
            </a:extLst>
          </p:cNvPr>
          <p:cNvSpPr>
            <a:spLocks noGrp="1"/>
          </p:cNvSpPr>
          <p:nvPr>
            <p:ph idx="1"/>
          </p:nvPr>
        </p:nvSpPr>
        <p:spPr>
          <a:xfrm>
            <a:off x="762000" y="3109956"/>
            <a:ext cx="4400549" cy="3167019"/>
          </a:xfrm>
        </p:spPr>
        <p:txBody>
          <a:bodyPr anchor="t">
            <a:normAutofit/>
          </a:bodyPr>
          <a:lstStyle/>
          <a:p>
            <a:pPr algn="just"/>
            <a:r>
              <a:rPr lang="en-US" altLang="zh-TW" dirty="0"/>
              <a:t>The Layout rules allow the iPhone to figure out how to layout each element as it gets rendered on a different screen of a different aspect ratio or size.</a:t>
            </a:r>
            <a:endParaRPr lang="zh-TW" altLang="en-US" dirty="0"/>
          </a:p>
        </p:txBody>
      </p:sp>
    </p:spTree>
    <p:extLst>
      <p:ext uri="{BB962C8B-B14F-4D97-AF65-F5344CB8AC3E}">
        <p14:creationId xmlns:p14="http://schemas.microsoft.com/office/powerpoint/2010/main" val="189128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03925-2327-4C8F-9351-C7B3C5819C09}"/>
              </a:ext>
            </a:extLst>
          </p:cNvPr>
          <p:cNvSpPr>
            <a:spLocks noGrp="1"/>
          </p:cNvSpPr>
          <p:nvPr>
            <p:ph type="title"/>
          </p:nvPr>
        </p:nvSpPr>
        <p:spPr>
          <a:xfrm>
            <a:off x="762000" y="1009650"/>
            <a:ext cx="4400549" cy="1857375"/>
          </a:xfrm>
        </p:spPr>
        <p:txBody>
          <a:bodyPr anchor="b">
            <a:normAutofit/>
          </a:bodyPr>
          <a:lstStyle/>
          <a:p>
            <a:r>
              <a:rPr lang="en-US" altLang="zh-TW" dirty="0"/>
              <a:t>Layout Rules</a:t>
            </a:r>
            <a:endParaRPr lang="zh-TW" altLang="en-US" dirty="0"/>
          </a:p>
        </p:txBody>
      </p:sp>
      <p:pic>
        <p:nvPicPr>
          <p:cNvPr id="2050" name="Picture 2" descr="Diagram of an iPhone in portrait orientation that displays a blue rectangle, representing the safe area, and two vertical pink strips at the left and right edges of the rectangle that represent margins.">
            <a:extLst>
              <a:ext uri="{FF2B5EF4-FFF2-40B4-BE49-F238E27FC236}">
                <a16:creationId xmlns:a16="http://schemas.microsoft.com/office/drawing/2014/main" id="{244836C9-C0C8-4F2A-9AA0-72B272426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397" y="293166"/>
            <a:ext cx="6271667" cy="6271667"/>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FBCE8A1C-D335-4F5A-BCFD-E7E527583269}"/>
              </a:ext>
            </a:extLst>
          </p:cNvPr>
          <p:cNvSpPr txBox="1"/>
          <p:nvPr/>
        </p:nvSpPr>
        <p:spPr>
          <a:xfrm>
            <a:off x="762000" y="4280246"/>
            <a:ext cx="6097162" cy="646331"/>
          </a:xfrm>
          <a:prstGeom prst="rect">
            <a:avLst/>
          </a:prstGeom>
          <a:noFill/>
        </p:spPr>
        <p:txBody>
          <a:bodyPr wrap="square">
            <a:spAutoFit/>
          </a:bodyPr>
          <a:lstStyle/>
          <a:p>
            <a:r>
              <a:rPr lang="zh-TW" altLang="en-US" dirty="0">
                <a:hlinkClick r:id="rId3"/>
              </a:rPr>
              <a:t>https://developer.apple.com/design/human-interface-guidelines/ios/visual-design/adaptivity-and-layout/</a:t>
            </a:r>
            <a:endParaRPr lang="zh-TW" altLang="en-US" dirty="0"/>
          </a:p>
        </p:txBody>
      </p:sp>
    </p:spTree>
    <p:extLst>
      <p:ext uri="{BB962C8B-B14F-4D97-AF65-F5344CB8AC3E}">
        <p14:creationId xmlns:p14="http://schemas.microsoft.com/office/powerpoint/2010/main" val="2870107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03925-2327-4C8F-9351-C7B3C5819C09}"/>
              </a:ext>
            </a:extLst>
          </p:cNvPr>
          <p:cNvSpPr>
            <a:spLocks noGrp="1"/>
          </p:cNvSpPr>
          <p:nvPr>
            <p:ph type="title"/>
          </p:nvPr>
        </p:nvSpPr>
        <p:spPr>
          <a:xfrm>
            <a:off x="762000" y="1009650"/>
            <a:ext cx="4400549" cy="1857375"/>
          </a:xfrm>
        </p:spPr>
        <p:txBody>
          <a:bodyPr anchor="b">
            <a:normAutofit/>
          </a:bodyPr>
          <a:lstStyle/>
          <a:p>
            <a:r>
              <a:rPr lang="en-US" altLang="zh-TW" dirty="0"/>
              <a:t>Layout Rules</a:t>
            </a:r>
            <a:endParaRPr lang="zh-TW" altLang="en-US" dirty="0"/>
          </a:p>
        </p:txBody>
      </p:sp>
      <p:pic>
        <p:nvPicPr>
          <p:cNvPr id="2050" name="Picture 2" descr="Diagram of an iPhone in portrait orientation that displays a blue rectangle, representing the safe area, and two vertical pink strips at the left and right edges of the rectangle that represent margins.">
            <a:extLst>
              <a:ext uri="{FF2B5EF4-FFF2-40B4-BE49-F238E27FC236}">
                <a16:creationId xmlns:a16="http://schemas.microsoft.com/office/drawing/2014/main" id="{244836C9-C0C8-4F2A-9AA0-72B272426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397" y="293166"/>
            <a:ext cx="6271667" cy="62716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496D1697-7A71-4630-AB9E-8EC35AE8FED1}"/>
              </a:ext>
            </a:extLst>
          </p:cNvPr>
          <p:cNvSpPr/>
          <p:nvPr/>
        </p:nvSpPr>
        <p:spPr>
          <a:xfrm>
            <a:off x="1496442" y="3680359"/>
            <a:ext cx="1465832" cy="621233"/>
          </a:xfrm>
          <a:prstGeom prst="roundRect">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Button1</a:t>
            </a:r>
            <a:endParaRPr lang="zh-TW" altLang="en-US" dirty="0"/>
          </a:p>
        </p:txBody>
      </p:sp>
      <p:sp>
        <p:nvSpPr>
          <p:cNvPr id="7" name="矩形: 圓角 6">
            <a:extLst>
              <a:ext uri="{FF2B5EF4-FFF2-40B4-BE49-F238E27FC236}">
                <a16:creationId xmlns:a16="http://schemas.microsoft.com/office/drawing/2014/main" id="{07BD0EF0-2406-48A1-A48B-F1CCEA241694}"/>
              </a:ext>
            </a:extLst>
          </p:cNvPr>
          <p:cNvSpPr/>
          <p:nvPr/>
        </p:nvSpPr>
        <p:spPr>
          <a:xfrm>
            <a:off x="1496442" y="4658488"/>
            <a:ext cx="1465832" cy="621233"/>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Button2</a:t>
            </a:r>
            <a:endParaRPr lang="zh-TW" altLang="en-US" dirty="0"/>
          </a:p>
        </p:txBody>
      </p:sp>
      <p:sp>
        <p:nvSpPr>
          <p:cNvPr id="8" name="矩形: 圓角 7">
            <a:extLst>
              <a:ext uri="{FF2B5EF4-FFF2-40B4-BE49-F238E27FC236}">
                <a16:creationId xmlns:a16="http://schemas.microsoft.com/office/drawing/2014/main" id="{DA9655E4-8B0E-4599-BC11-150CD3D3C88B}"/>
              </a:ext>
            </a:extLst>
          </p:cNvPr>
          <p:cNvSpPr/>
          <p:nvPr/>
        </p:nvSpPr>
        <p:spPr>
          <a:xfrm>
            <a:off x="1496442" y="5636618"/>
            <a:ext cx="1465832" cy="621233"/>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Button3</a:t>
            </a:r>
            <a:endParaRPr lang="zh-TW" altLang="en-US" dirty="0"/>
          </a:p>
        </p:txBody>
      </p:sp>
    </p:spTree>
    <p:extLst>
      <p:ext uri="{BB962C8B-B14F-4D97-AF65-F5344CB8AC3E}">
        <p14:creationId xmlns:p14="http://schemas.microsoft.com/office/powerpoint/2010/main" val="1763286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03925-2327-4C8F-9351-C7B3C5819C09}"/>
              </a:ext>
            </a:extLst>
          </p:cNvPr>
          <p:cNvSpPr>
            <a:spLocks noGrp="1"/>
          </p:cNvSpPr>
          <p:nvPr>
            <p:ph type="title"/>
          </p:nvPr>
        </p:nvSpPr>
        <p:spPr>
          <a:xfrm>
            <a:off x="762000" y="1009650"/>
            <a:ext cx="4400549" cy="1857375"/>
          </a:xfrm>
        </p:spPr>
        <p:txBody>
          <a:bodyPr anchor="b">
            <a:normAutofit/>
          </a:bodyPr>
          <a:lstStyle/>
          <a:p>
            <a:r>
              <a:rPr lang="en-US" altLang="zh-TW" dirty="0"/>
              <a:t>Layout Rules</a:t>
            </a:r>
            <a:endParaRPr lang="zh-TW" altLang="en-US" dirty="0"/>
          </a:p>
        </p:txBody>
      </p:sp>
      <p:pic>
        <p:nvPicPr>
          <p:cNvPr id="2050" name="Picture 2" descr="Diagram of an iPhone in portrait orientation that displays a blue rectangle, representing the safe area, and two vertical pink strips at the left and right edges of the rectangle that represent margins.">
            <a:extLst>
              <a:ext uri="{FF2B5EF4-FFF2-40B4-BE49-F238E27FC236}">
                <a16:creationId xmlns:a16="http://schemas.microsoft.com/office/drawing/2014/main" id="{244836C9-C0C8-4F2A-9AA0-72B272426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397" y="293166"/>
            <a:ext cx="6271667" cy="62716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496D1697-7A71-4630-AB9E-8EC35AE8FED1}"/>
              </a:ext>
            </a:extLst>
          </p:cNvPr>
          <p:cNvSpPr/>
          <p:nvPr/>
        </p:nvSpPr>
        <p:spPr>
          <a:xfrm>
            <a:off x="7108485" y="1009650"/>
            <a:ext cx="1465832" cy="621233"/>
          </a:xfrm>
          <a:prstGeom prst="roundRect">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Button1</a:t>
            </a:r>
            <a:endParaRPr lang="zh-TW" altLang="en-US" dirty="0"/>
          </a:p>
        </p:txBody>
      </p:sp>
      <p:sp>
        <p:nvSpPr>
          <p:cNvPr id="7" name="矩形: 圓角 6">
            <a:extLst>
              <a:ext uri="{FF2B5EF4-FFF2-40B4-BE49-F238E27FC236}">
                <a16:creationId xmlns:a16="http://schemas.microsoft.com/office/drawing/2014/main" id="{07BD0EF0-2406-48A1-A48B-F1CCEA241694}"/>
              </a:ext>
            </a:extLst>
          </p:cNvPr>
          <p:cNvSpPr/>
          <p:nvPr/>
        </p:nvSpPr>
        <p:spPr>
          <a:xfrm>
            <a:off x="1496442" y="4658488"/>
            <a:ext cx="1465832" cy="621233"/>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Button2</a:t>
            </a:r>
            <a:endParaRPr lang="zh-TW" altLang="en-US" dirty="0"/>
          </a:p>
        </p:txBody>
      </p:sp>
      <p:sp>
        <p:nvSpPr>
          <p:cNvPr id="8" name="矩形: 圓角 7">
            <a:extLst>
              <a:ext uri="{FF2B5EF4-FFF2-40B4-BE49-F238E27FC236}">
                <a16:creationId xmlns:a16="http://schemas.microsoft.com/office/drawing/2014/main" id="{DA9655E4-8B0E-4599-BC11-150CD3D3C88B}"/>
              </a:ext>
            </a:extLst>
          </p:cNvPr>
          <p:cNvSpPr/>
          <p:nvPr/>
        </p:nvSpPr>
        <p:spPr>
          <a:xfrm>
            <a:off x="1496442" y="5636618"/>
            <a:ext cx="1465832" cy="621233"/>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Button3</a:t>
            </a:r>
            <a:endParaRPr lang="zh-TW" altLang="en-US" dirty="0"/>
          </a:p>
        </p:txBody>
      </p:sp>
    </p:spTree>
    <p:extLst>
      <p:ext uri="{BB962C8B-B14F-4D97-AF65-F5344CB8AC3E}">
        <p14:creationId xmlns:p14="http://schemas.microsoft.com/office/powerpoint/2010/main" val="1949671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ornVTI">
  <a:themeElements>
    <a:clrScheme name="AnalogousFromDarkSeedLeftStep">
      <a:dk1>
        <a:srgbClr val="000000"/>
      </a:dk1>
      <a:lt1>
        <a:srgbClr val="FFFFFF"/>
      </a:lt1>
      <a:dk2>
        <a:srgbClr val="393620"/>
      </a:dk2>
      <a:lt2>
        <a:srgbClr val="E8E2E5"/>
      </a:lt2>
      <a:accent1>
        <a:srgbClr val="41B582"/>
      </a:accent1>
      <a:accent2>
        <a:srgbClr val="36B649"/>
      </a:accent2>
      <a:accent3>
        <a:srgbClr val="5FB340"/>
      </a:accent3>
      <a:accent4>
        <a:srgbClr val="88AF34"/>
      </a:accent4>
      <a:accent5>
        <a:srgbClr val="AEA23E"/>
      </a:accent5>
      <a:accent6>
        <a:srgbClr val="B67436"/>
      </a:accent6>
      <a:hlink>
        <a:srgbClr val="81872D"/>
      </a:hlink>
      <a:folHlink>
        <a:srgbClr val="7F7F7F"/>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1302</Words>
  <Application>Microsoft Office PowerPoint</Application>
  <PresentationFormat>寬螢幕</PresentationFormat>
  <Paragraphs>93</Paragraphs>
  <Slides>34</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34</vt:i4>
      </vt:variant>
    </vt:vector>
  </HeadingPairs>
  <TitlesOfParts>
    <vt:vector size="39" baseType="lpstr">
      <vt:lpstr>Arial</vt:lpstr>
      <vt:lpstr>Arial Nova Cond</vt:lpstr>
      <vt:lpstr>Calibri</vt:lpstr>
      <vt:lpstr>Impact</vt:lpstr>
      <vt:lpstr>TornVTI</vt:lpstr>
      <vt:lpstr>Auto Layout and Responsive UIs</vt:lpstr>
      <vt:lpstr>We have done the first “touchable” app in previous lessons,  and you can get your creativity!</vt:lpstr>
      <vt:lpstr>But there is a big problem once you see my iPhone or click the orientation button on your Xcode… </vt:lpstr>
      <vt:lpstr>So Today‘s lesson is about how to make your app look beautiful on “all” screen sizes and orientations!</vt:lpstr>
      <vt:lpstr>Auto  Layout</vt:lpstr>
      <vt:lpstr>Layout Rules</vt:lpstr>
      <vt:lpstr>Layout Rules</vt:lpstr>
      <vt:lpstr>Layout Rules</vt:lpstr>
      <vt:lpstr>Layout Rules</vt:lpstr>
      <vt:lpstr>Layout Rules</vt:lpstr>
      <vt:lpstr>Layout Rules</vt:lpstr>
      <vt:lpstr>In his lesson we will learn about…</vt:lpstr>
      <vt:lpstr>Let’s Begin with Our First App…</vt:lpstr>
      <vt:lpstr>Recreate The Layout Issue</vt:lpstr>
      <vt:lpstr>Check The Size Classes and Orientation</vt:lpstr>
      <vt:lpstr>How to Solve The Issue? </vt:lpstr>
      <vt:lpstr>Constraints</vt:lpstr>
      <vt:lpstr>Add New Constraints</vt:lpstr>
      <vt:lpstr>The Background Looks Better…</vt:lpstr>
      <vt:lpstr>How to See Constraints and Rules?</vt:lpstr>
      <vt:lpstr>Is It safe? </vt:lpstr>
      <vt:lpstr>Superview</vt:lpstr>
      <vt:lpstr>Set The Suitable Constraints</vt:lpstr>
      <vt:lpstr>But How About Other ImageView and  Buttons?</vt:lpstr>
      <vt:lpstr>Pinning to The Edges</vt:lpstr>
      <vt:lpstr>Alignment</vt:lpstr>
      <vt:lpstr>Pinning and Alignment </vt:lpstr>
      <vt:lpstr>Pinning and Alignment </vt:lpstr>
      <vt:lpstr>Pinning and Alignment </vt:lpstr>
      <vt:lpstr>Pinning and Alignment </vt:lpstr>
      <vt:lpstr>Pinning and Alignment </vt:lpstr>
      <vt:lpstr>Pinning and Alignment </vt:lpstr>
      <vt:lpstr>Challenge </vt:lpstr>
      <vt:lpstr>In the next lesson,  we will see more complex layouts in our Main.storyboard using some of the things that we've learned, but also creating some containers to embed our elements in, so that we don't always have to align or pin it to the super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Layout and Responsive UIs</dc:title>
  <dc:creator>簡廷軒</dc:creator>
  <cp:lastModifiedBy>簡廷軒</cp:lastModifiedBy>
  <cp:revision>3</cp:revision>
  <dcterms:created xsi:type="dcterms:W3CDTF">2022-03-30T04:52:55Z</dcterms:created>
  <dcterms:modified xsi:type="dcterms:W3CDTF">2022-03-30T07:50:37Z</dcterms:modified>
</cp:coreProperties>
</file>